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E8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CBA49-27F6-49DA-BB48-AA6104AF82AF}" type="datetimeFigureOut">
              <a:rPr lang="en-US" smtClean="0"/>
              <a:t>8/18/2019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08DA8-D6B1-4A05-8528-5DF2E27CD8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011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CBA49-27F6-49DA-BB48-AA6104AF82AF}" type="datetimeFigureOut">
              <a:rPr lang="en-US" smtClean="0"/>
              <a:t>8/18/2019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08DA8-D6B1-4A05-8528-5DF2E27CD8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6165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CBA49-27F6-49DA-BB48-AA6104AF82AF}" type="datetimeFigureOut">
              <a:rPr lang="en-US" smtClean="0"/>
              <a:t>8/18/2019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08DA8-D6B1-4A05-8528-5DF2E27CD8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638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CBA49-27F6-49DA-BB48-AA6104AF82AF}" type="datetimeFigureOut">
              <a:rPr lang="en-US" smtClean="0"/>
              <a:t>8/18/2019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08DA8-D6B1-4A05-8528-5DF2E27CD8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362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CBA49-27F6-49DA-BB48-AA6104AF82AF}" type="datetimeFigureOut">
              <a:rPr lang="en-US" smtClean="0"/>
              <a:t>8/18/2019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08DA8-D6B1-4A05-8528-5DF2E27CD8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824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CBA49-27F6-49DA-BB48-AA6104AF82AF}" type="datetimeFigureOut">
              <a:rPr lang="en-US" smtClean="0"/>
              <a:t>8/18/2019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08DA8-D6B1-4A05-8528-5DF2E27CD8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881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CBA49-27F6-49DA-BB48-AA6104AF82AF}" type="datetimeFigureOut">
              <a:rPr lang="en-US" smtClean="0"/>
              <a:t>8/18/2019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08DA8-D6B1-4A05-8528-5DF2E27CD8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844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CBA49-27F6-49DA-BB48-AA6104AF82AF}" type="datetimeFigureOut">
              <a:rPr lang="en-US" smtClean="0"/>
              <a:t>8/18/2019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08DA8-D6B1-4A05-8528-5DF2E27CD8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445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CBA49-27F6-49DA-BB48-AA6104AF82AF}" type="datetimeFigureOut">
              <a:rPr lang="en-US" smtClean="0"/>
              <a:t>8/18/2019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08DA8-D6B1-4A05-8528-5DF2E27CD8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880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CBA49-27F6-49DA-BB48-AA6104AF82AF}" type="datetimeFigureOut">
              <a:rPr lang="en-US" smtClean="0"/>
              <a:t>8/18/2019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08DA8-D6B1-4A05-8528-5DF2E27CD8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689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CBA49-27F6-49DA-BB48-AA6104AF82AF}" type="datetimeFigureOut">
              <a:rPr lang="en-US" smtClean="0"/>
              <a:t>8/18/2019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08DA8-D6B1-4A05-8528-5DF2E27CD8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788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FCBA49-27F6-49DA-BB48-AA6104AF82AF}" type="datetimeFigureOut">
              <a:rPr lang="en-US" smtClean="0"/>
              <a:t>8/18/2019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508DA8-D6B1-4A05-8528-5DF2E27CD8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151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97568"/>
          </a:xfrm>
        </p:spPr>
        <p:txBody>
          <a:bodyPr/>
          <a:lstStyle/>
          <a:p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>The Canterbury Tales</a:t>
            </a:r>
            <a:br>
              <a:rPr lang="en-US" sz="6000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3200" dirty="0" smtClean="0"/>
              <a:t>By,</a:t>
            </a:r>
            <a:br>
              <a:rPr lang="en-US" sz="3200" dirty="0" smtClean="0"/>
            </a:br>
            <a:r>
              <a:rPr lang="en-US" sz="3200" dirty="0" smtClean="0"/>
              <a:t>Dr. </a:t>
            </a:r>
            <a:r>
              <a:rPr lang="en-US" sz="3200" dirty="0" err="1" smtClean="0"/>
              <a:t>Achamma</a:t>
            </a:r>
            <a:r>
              <a:rPr lang="en-US" sz="3200" dirty="0" smtClean="0"/>
              <a:t> Alex </a:t>
            </a:r>
            <a:br>
              <a:rPr lang="en-US" sz="3200" dirty="0" smtClean="0"/>
            </a:br>
            <a:r>
              <a:rPr lang="en-US" sz="3200" dirty="0" smtClean="0"/>
              <a:t>Associate  Professor in English</a:t>
            </a:r>
            <a:endParaRPr lang="en-IN" sz="3200" dirty="0"/>
          </a:p>
        </p:txBody>
      </p:sp>
    </p:spTree>
    <p:extLst>
      <p:ext uri="{BB962C8B-B14F-4D97-AF65-F5344CB8AC3E}">
        <p14:creationId xmlns:p14="http://schemas.microsoft.com/office/powerpoint/2010/main" val="10264191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1000131"/>
          </a:xfrm>
        </p:spPr>
        <p:txBody>
          <a:bodyPr>
            <a:noAutofit/>
          </a:bodyPr>
          <a:lstStyle/>
          <a:p>
            <a:endParaRPr lang="en-IN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8596" y="1285860"/>
            <a:ext cx="8215370" cy="5286412"/>
          </a:xfrm>
        </p:spPr>
        <p:txBody>
          <a:bodyPr/>
          <a:lstStyle/>
          <a:p>
            <a:pPr algn="l"/>
            <a:r>
              <a:rPr lang="en-IN" dirty="0"/>
              <a:t/>
            </a:r>
            <a:br>
              <a:rPr lang="en-IN" dirty="0"/>
            </a:br>
            <a:endParaRPr lang="en-IN" dirty="0"/>
          </a:p>
          <a:p>
            <a:pPr algn="l"/>
            <a:r>
              <a:rPr lang="en-IN" dirty="0" smtClean="0">
                <a:solidFill>
                  <a:schemeClr val="tx1"/>
                </a:solidFill>
              </a:rPr>
              <a:t/>
            </a:r>
            <a:br>
              <a:rPr lang="en-IN" dirty="0" smtClean="0">
                <a:solidFill>
                  <a:schemeClr val="tx1"/>
                </a:solidFill>
              </a:rPr>
            </a:br>
            <a:endParaRPr lang="en-IN" dirty="0" smtClean="0">
              <a:solidFill>
                <a:schemeClr val="tx1"/>
              </a:solidFill>
            </a:endParaRPr>
          </a:p>
          <a:p>
            <a:pPr algn="l"/>
            <a:endParaRPr lang="en-IN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3" y="-214338"/>
            <a:ext cx="8929717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1001772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Language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85794"/>
            <a:ext cx="9144000" cy="607220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Original inhabitants Celts &amp; their Lang. was Celtic</a:t>
            </a:r>
          </a:p>
          <a:p>
            <a:r>
              <a:rPr lang="en-US" dirty="0" smtClean="0"/>
              <a:t>With Roman invasion Latin was also used</a:t>
            </a:r>
          </a:p>
          <a:p>
            <a:r>
              <a:rPr lang="en-US" dirty="0" smtClean="0"/>
              <a:t>Coming of Jutes, </a:t>
            </a:r>
            <a:r>
              <a:rPr lang="en-US" dirty="0"/>
              <a:t>S</a:t>
            </a:r>
            <a:r>
              <a:rPr lang="en-US" dirty="0" smtClean="0"/>
              <a:t>axons &amp; Angles</a:t>
            </a:r>
          </a:p>
          <a:p>
            <a:r>
              <a:rPr lang="en-US" dirty="0" smtClean="0"/>
              <a:t>OE—a mixture of all these languages</a:t>
            </a:r>
          </a:p>
          <a:p>
            <a:r>
              <a:rPr lang="en-US" dirty="0" smtClean="0"/>
              <a:t>4 Major OE dialects—Northumbrian, Mercian, West </a:t>
            </a:r>
            <a:r>
              <a:rPr lang="en-US" dirty="0"/>
              <a:t>S</a:t>
            </a:r>
            <a:r>
              <a:rPr lang="en-US" dirty="0" smtClean="0"/>
              <a:t>axon, Kentish—West Saxon the most prominent</a:t>
            </a:r>
          </a:p>
          <a:p>
            <a:r>
              <a:rPr lang="en-US" dirty="0" smtClean="0"/>
              <a:t>Norman Conquest of 1066—beginning of Middle English period--French was introduced</a:t>
            </a:r>
          </a:p>
          <a:p>
            <a:r>
              <a:rPr lang="en-US" dirty="0" smtClean="0"/>
              <a:t>OE became a spoken tongue--</a:t>
            </a:r>
            <a:r>
              <a:rPr lang="en-US" dirty="0" err="1" smtClean="0"/>
              <a:t>lang</a:t>
            </a:r>
            <a:r>
              <a:rPr lang="en-US" dirty="0" smtClean="0"/>
              <a:t> of illiterate</a:t>
            </a:r>
          </a:p>
          <a:p>
            <a:r>
              <a:rPr lang="en-US" dirty="0" smtClean="0"/>
              <a:t>5Major dialects—Northern, East Midland, West Midland, Southern &amp; South Eastern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0511466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643710"/>
          </a:xfrm>
        </p:spPr>
        <p:txBody>
          <a:bodyPr/>
          <a:lstStyle/>
          <a:p>
            <a:r>
              <a:rPr lang="en-US" dirty="0" smtClean="0"/>
              <a:t>East Midland—most prominent—Lang used by Chaucer, Gower &amp; Langland</a:t>
            </a:r>
          </a:p>
          <a:p>
            <a:r>
              <a:rPr lang="en-US" dirty="0" smtClean="0"/>
              <a:t>Social hierarchy</a:t>
            </a:r>
          </a:p>
          <a:p>
            <a:r>
              <a:rPr lang="en-US" dirty="0" smtClean="0"/>
              <a:t>Church was all powerful</a:t>
            </a:r>
          </a:p>
          <a:p>
            <a:r>
              <a:rPr lang="en-US" dirty="0" smtClean="0"/>
              <a:t>Corruption rampant in all fields, especially religion</a:t>
            </a:r>
          </a:p>
          <a:p>
            <a:r>
              <a:rPr lang="en-US" dirty="0" smtClean="0"/>
              <a:t>Chaucer a civil servant—well experienced with men &amp; matters of 14</a:t>
            </a:r>
            <a:r>
              <a:rPr lang="en-US" baseline="30000" dirty="0" smtClean="0"/>
              <a:t>th</a:t>
            </a:r>
            <a:r>
              <a:rPr lang="en-US" dirty="0" smtClean="0"/>
              <a:t> Century</a:t>
            </a:r>
          </a:p>
          <a:p>
            <a:r>
              <a:rPr lang="en-US" dirty="0" smtClean="0"/>
              <a:t>Presents a microcosm of 14</a:t>
            </a:r>
            <a:r>
              <a:rPr lang="en-US" baseline="30000" dirty="0" smtClean="0"/>
              <a:t>th</a:t>
            </a:r>
            <a:r>
              <a:rPr lang="en-US" dirty="0" smtClean="0"/>
              <a:t> Century England in his </a:t>
            </a:r>
            <a:r>
              <a:rPr lang="en-US" i="1" dirty="0" smtClean="0"/>
              <a:t>The Canterbury Tales</a:t>
            </a:r>
          </a:p>
          <a:p>
            <a:r>
              <a:rPr lang="en-US" dirty="0" smtClean="0"/>
              <a:t>Chooses pilgrimage as the setting—to bring people of all classes together</a:t>
            </a:r>
          </a:p>
          <a:p>
            <a:r>
              <a:rPr lang="en-US" dirty="0" smtClean="0"/>
              <a:t>Group of 30 pilgrims moving towards Canterbury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4880866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Visit to tomb of </a:t>
            </a:r>
            <a:r>
              <a:rPr lang="en-US" dirty="0" err="1"/>
              <a:t>S</a:t>
            </a:r>
            <a:r>
              <a:rPr lang="en-US" dirty="0" err="1" smtClean="0"/>
              <a:t>t.Thomas</a:t>
            </a:r>
            <a:r>
              <a:rPr lang="en-US" dirty="0" smtClean="0"/>
              <a:t> Beckett</a:t>
            </a:r>
          </a:p>
          <a:p>
            <a:r>
              <a:rPr lang="en-US" dirty="0" smtClean="0"/>
              <a:t>Beckett—Archbishop of </a:t>
            </a:r>
            <a:r>
              <a:rPr lang="en-US" dirty="0" err="1" smtClean="0"/>
              <a:t>canterbury</a:t>
            </a:r>
            <a:r>
              <a:rPr lang="en-US" dirty="0" smtClean="0"/>
              <a:t> killed by 4 henchmen of King Henry II in 1170</a:t>
            </a:r>
          </a:p>
          <a:p>
            <a:r>
              <a:rPr lang="en-US" dirty="0" err="1" smtClean="0"/>
              <a:t>Canonisd</a:t>
            </a:r>
            <a:r>
              <a:rPr lang="en-US" dirty="0" smtClean="0"/>
              <a:t> in 1174—famous pilgrim centre</a:t>
            </a:r>
          </a:p>
          <a:p>
            <a:r>
              <a:rPr lang="en-US" dirty="0" smtClean="0"/>
              <a:t>Black death of 1348—Peasants’ Revolt of 1381</a:t>
            </a:r>
          </a:p>
          <a:p>
            <a:r>
              <a:rPr lang="en-US" dirty="0" smtClean="0"/>
              <a:t>Feudal system shattered</a:t>
            </a:r>
          </a:p>
          <a:p>
            <a:r>
              <a:rPr lang="en-US" dirty="0" smtClean="0"/>
              <a:t>Social hierarchy weakened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2082001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Geoffrey Chaucer 1340-1400</a:t>
            </a:r>
            <a:endParaRPr lang="en-IN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85794"/>
            <a:ext cx="9144000" cy="607220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Son of a middle class wine merchant</a:t>
            </a:r>
          </a:p>
          <a:p>
            <a:r>
              <a:rPr lang="en-US" dirty="0" smtClean="0"/>
              <a:t>Served Edward III, Richard II, Henry IV</a:t>
            </a:r>
            <a:endParaRPr lang="en-IN" dirty="0"/>
          </a:p>
          <a:p>
            <a:r>
              <a:rPr lang="en-IN" dirty="0" smtClean="0"/>
              <a:t>Came under the influence of French Literature and Latin Literature</a:t>
            </a:r>
          </a:p>
          <a:p>
            <a:r>
              <a:rPr lang="en-IN" dirty="0" smtClean="0"/>
              <a:t>Important French and Latin works</a:t>
            </a:r>
          </a:p>
          <a:p>
            <a:r>
              <a:rPr lang="en-IN" dirty="0" smtClean="0"/>
              <a:t>Influenced by Dante, Boccaccio, Petrarch</a:t>
            </a:r>
            <a:br>
              <a:rPr lang="en-IN" dirty="0" smtClean="0"/>
            </a:br>
            <a:r>
              <a:rPr lang="en-IN" dirty="0" smtClean="0"/>
              <a:t>The Canterbury Tales—mature work</a:t>
            </a:r>
          </a:p>
          <a:p>
            <a:r>
              <a:rPr lang="en-IN" dirty="0" smtClean="0"/>
              <a:t>Similar structure found in </a:t>
            </a:r>
            <a:r>
              <a:rPr lang="en-IN" i="1" dirty="0" err="1" smtClean="0"/>
              <a:t>Deccameron</a:t>
            </a:r>
            <a:endParaRPr lang="en-IN" i="1" dirty="0" smtClean="0"/>
          </a:p>
          <a:p>
            <a:r>
              <a:rPr lang="en-IN" i="1" dirty="0" smtClean="0"/>
              <a:t>The </a:t>
            </a:r>
            <a:r>
              <a:rPr lang="en-IN" i="1" dirty="0" err="1" smtClean="0"/>
              <a:t>C.Tales</a:t>
            </a:r>
            <a:r>
              <a:rPr lang="en-IN" i="1" dirty="0" smtClean="0"/>
              <a:t>– </a:t>
            </a:r>
            <a:r>
              <a:rPr lang="en-IN" dirty="0" smtClean="0"/>
              <a:t>a conspectus of 14</a:t>
            </a:r>
            <a:r>
              <a:rPr lang="en-IN" baseline="30000" dirty="0" smtClean="0"/>
              <a:t>th</a:t>
            </a:r>
            <a:r>
              <a:rPr lang="en-IN" dirty="0" smtClean="0"/>
              <a:t> Century England</a:t>
            </a:r>
          </a:p>
          <a:p>
            <a:r>
              <a:rPr lang="en-IN" dirty="0" smtClean="0"/>
              <a:t>East Midland dialect—direct ancestor of Modern English</a:t>
            </a:r>
            <a:br>
              <a:rPr lang="en-IN" dirty="0" smtClean="0"/>
            </a:b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8202622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Canterbury Tales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57232"/>
            <a:ext cx="9144000" cy="6000768"/>
          </a:xfrm>
        </p:spPr>
        <p:txBody>
          <a:bodyPr/>
          <a:lstStyle/>
          <a:p>
            <a:r>
              <a:rPr lang="en-US" dirty="0" smtClean="0"/>
              <a:t>Began in 1386</a:t>
            </a:r>
          </a:p>
          <a:p>
            <a:r>
              <a:rPr lang="en-US" dirty="0" smtClean="0"/>
              <a:t>Original plan 120 tales (30 pilgrims* 4 tales)</a:t>
            </a:r>
          </a:p>
          <a:p>
            <a:r>
              <a:rPr lang="en-US" dirty="0" smtClean="0"/>
              <a:t>Completed 22 tales—2 tales incomplete</a:t>
            </a:r>
          </a:p>
          <a:p>
            <a:r>
              <a:rPr lang="en-US" dirty="0" smtClean="0"/>
              <a:t>Pilgrimage a “framework”– gives “thematic unity”</a:t>
            </a:r>
          </a:p>
          <a:p>
            <a:r>
              <a:rPr lang="en-US" dirty="0" smtClean="0"/>
              <a:t>1 pilgrim--2 stories on the way to cathedral &amp; 2 on the way back</a:t>
            </a:r>
          </a:p>
          <a:p>
            <a:r>
              <a:rPr lang="en-US" dirty="0" smtClean="0"/>
              <a:t>Stories reflected the beliefs, Practices of the day</a:t>
            </a:r>
          </a:p>
          <a:p>
            <a:r>
              <a:rPr lang="en-US" dirty="0" smtClean="0"/>
              <a:t>3 categories of pilgrims—those who fought, those who prayed &amp; those who worked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1526578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14290"/>
            <a:ext cx="9144000" cy="664371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Chaucer the pilgrim tells 2 stories</a:t>
            </a:r>
          </a:p>
          <a:p>
            <a:r>
              <a:rPr lang="en-US" dirty="0" smtClean="0"/>
              <a:t>Chaucer the poet observes &amp; comments on them</a:t>
            </a:r>
          </a:p>
          <a:p>
            <a:r>
              <a:rPr lang="en-US" dirty="0" smtClean="0"/>
              <a:t>Pictographic description of characters</a:t>
            </a:r>
          </a:p>
          <a:p>
            <a:r>
              <a:rPr lang="en-US" dirty="0" smtClean="0"/>
              <a:t>Universality of Chaucer</a:t>
            </a:r>
          </a:p>
          <a:p>
            <a:r>
              <a:rPr lang="en-US" dirty="0" smtClean="0"/>
              <a:t>Characters are types &amp; individuals at the same time</a:t>
            </a:r>
          </a:p>
          <a:p>
            <a:r>
              <a:rPr lang="en-US" dirty="0" smtClean="0"/>
              <a:t>Puckish &amp; </a:t>
            </a:r>
            <a:r>
              <a:rPr lang="en-US" dirty="0" err="1" smtClean="0"/>
              <a:t>elvish</a:t>
            </a:r>
            <a:r>
              <a:rPr lang="en-US" dirty="0" smtClean="0"/>
              <a:t> </a:t>
            </a:r>
            <a:r>
              <a:rPr lang="en-US" dirty="0" err="1" smtClean="0"/>
              <a:t>humour</a:t>
            </a:r>
            <a:r>
              <a:rPr lang="en-US" dirty="0" smtClean="0"/>
              <a:t>—attacks the corruption in society—corruption maximum within the church—but genial in attitude</a:t>
            </a:r>
          </a:p>
          <a:p>
            <a:r>
              <a:rPr lang="en-US" dirty="0" smtClean="0"/>
              <a:t>Nobody higher than the Knight &amp; lower then the plowman</a:t>
            </a:r>
          </a:p>
          <a:p>
            <a:r>
              <a:rPr lang="en-US" dirty="0" smtClean="0"/>
              <a:t>Deliberately avoids Aristocracy &amp; serfs</a:t>
            </a:r>
          </a:p>
          <a:p>
            <a:r>
              <a:rPr lang="en-US" dirty="0" smtClean="0"/>
              <a:t>Prologue presents characters—ends as they reach Canterbury Cathedral.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5623066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364</Words>
  <Application>Microsoft Office PowerPoint</Application>
  <PresentationFormat>On-screen Show (4:3)</PresentationFormat>
  <Paragraphs>55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 The Canterbury Tales   By, Dr. Achamma Alex  Associate  Professor in English</vt:lpstr>
      <vt:lpstr>PowerPoint Presentation</vt:lpstr>
      <vt:lpstr>Language</vt:lpstr>
      <vt:lpstr>PowerPoint Presentation</vt:lpstr>
      <vt:lpstr>PowerPoint Presentation</vt:lpstr>
      <vt:lpstr>Geoffrey Chaucer 1340-1400</vt:lpstr>
      <vt:lpstr>The Canterbury Tales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13</cp:revision>
  <dcterms:created xsi:type="dcterms:W3CDTF">2017-04-20T08:52:30Z</dcterms:created>
  <dcterms:modified xsi:type="dcterms:W3CDTF">2019-08-18T10:43:28Z</dcterms:modified>
</cp:coreProperties>
</file>