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444" r:id="rId2"/>
    <p:sldId id="345" r:id="rId3"/>
    <p:sldId id="347" r:id="rId4"/>
    <p:sldId id="441" r:id="rId5"/>
    <p:sldId id="440" r:id="rId6"/>
    <p:sldId id="442" r:id="rId7"/>
    <p:sldId id="443" r:id="rId8"/>
    <p:sldId id="348" r:id="rId9"/>
    <p:sldId id="349" r:id="rId10"/>
    <p:sldId id="397" r:id="rId11"/>
    <p:sldId id="352" r:id="rId12"/>
    <p:sldId id="353" r:id="rId13"/>
    <p:sldId id="354" r:id="rId14"/>
    <p:sldId id="355" r:id="rId15"/>
    <p:sldId id="357" r:id="rId16"/>
    <p:sldId id="360" r:id="rId17"/>
    <p:sldId id="361" r:id="rId18"/>
    <p:sldId id="362" r:id="rId19"/>
    <p:sldId id="363" r:id="rId20"/>
    <p:sldId id="364" r:id="rId21"/>
    <p:sldId id="367" r:id="rId22"/>
    <p:sldId id="30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70" autoAdjust="0"/>
    <p:restoredTop sz="94660"/>
  </p:normalViewPr>
  <p:slideViewPr>
    <p:cSldViewPr>
      <p:cViewPr>
        <p:scale>
          <a:sx n="70" d="100"/>
          <a:sy n="70" d="100"/>
        </p:scale>
        <p:origin x="-52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3284D-811B-41A7-8E2A-7FE6BF271858}" type="datetimeFigureOut">
              <a:rPr lang="en-US" smtClean="0"/>
              <a:pPr/>
              <a:t>8/16/2019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F4194-3C8E-4AD2-95EE-DB556703E0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166950-42FE-4D67-B05A-2BF0B600F24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2EE408-6604-486D-A9B5-209145B5131D}" type="datetimeFigureOut">
              <a:rPr lang="en-US" smtClean="0"/>
              <a:pPr/>
              <a:t>8/16/2019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FF8328-42BF-436E-944B-2B2C612FC00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in/imgres?imgurl=http://blogs.curtin.edu.au/cv/files/2009/03/e-waste2.jpg&amp;imgrefurl=http://blogs.curtin.edu.au/cv/2009/03/e-radicate-e-waste/&amp;usg=__Ymc6L9ETJ3c-a5J6t7G8OmSlNLU=&amp;h=701&amp;w=756&amp;sz=46&amp;hl=en&amp;start=49&amp;zoom=1&amp;tbnid=mz8sM8usKPlVWM:&amp;tbnh=132&amp;tbnw=142&amp;prev=/images?q=E-WASTE&amp;start=40&amp;hl=en&amp;sa=N&amp;gbv=2&amp;tbs=isch:1&amp;itbs=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t0.gstatic.com/images?q=tbn:ANd9GcRgPQbq8iNIUYbRKBnQNLDc3rruMwOWLuqnzlv2MnyX3i-qnD2g"/>
          <p:cNvPicPr>
            <a:picLocks noChangeAspect="1" noChangeArrowheads="1"/>
          </p:cNvPicPr>
          <p:nvPr/>
        </p:nvPicPr>
        <p:blipFill>
          <a:blip r:embed="rId2" cstate="print"/>
          <a:srcRect/>
          <a:stretch>
            <a:fillRect/>
          </a:stretch>
        </p:blipFill>
        <p:spPr bwMode="auto">
          <a:xfrm>
            <a:off x="990600" y="990600"/>
            <a:ext cx="8153400" cy="5867400"/>
          </a:xfrm>
          <a:prstGeom prst="rect">
            <a:avLst/>
          </a:prstGeom>
          <a:noFill/>
        </p:spPr>
      </p:pic>
      <p:sp>
        <p:nvSpPr>
          <p:cNvPr id="5" name="Rectangle 4"/>
          <p:cNvSpPr/>
          <p:nvPr/>
        </p:nvSpPr>
        <p:spPr>
          <a:xfrm>
            <a:off x="914400" y="0"/>
            <a:ext cx="8229599" cy="769441"/>
          </a:xfrm>
          <a:prstGeom prst="rect">
            <a:avLst/>
          </a:prstGeom>
        </p:spPr>
        <p:txBody>
          <a:bodyPr wrap="square">
            <a:spAutoFit/>
          </a:bodyPr>
          <a:lstStyle/>
          <a:p>
            <a:pPr algn="ctr"/>
            <a:r>
              <a:rPr lang="en-US" sz="4400" dirty="0" smtClean="0"/>
              <a:t>  Soil Pollution</a:t>
            </a:r>
            <a:endParaRPr lang="en-US" sz="4400" dirty="0"/>
          </a:p>
        </p:txBody>
      </p:sp>
      <p:sp>
        <p:nvSpPr>
          <p:cNvPr id="4" name="TextBox 3"/>
          <p:cNvSpPr txBox="1"/>
          <p:nvPr/>
        </p:nvSpPr>
        <p:spPr>
          <a:xfrm>
            <a:off x="990600" y="4724400"/>
            <a:ext cx="2895600" cy="1477328"/>
          </a:xfrm>
          <a:prstGeom prst="rect">
            <a:avLst/>
          </a:prstGeom>
          <a:noFill/>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Fancy D.R</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Assistant Professor</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Department of English</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Christian College</a:t>
            </a:r>
          </a:p>
          <a:p>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Chengannur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620000" cy="533400"/>
          </a:xfrm>
        </p:spPr>
        <p:txBody>
          <a:bodyPr>
            <a:normAutofit fontScale="90000"/>
          </a:bodyPr>
          <a:lstStyle/>
          <a:p>
            <a:r>
              <a:rPr lang="en-US" b="1" dirty="0" smtClean="0"/>
              <a:t>Radioactive wastes</a:t>
            </a:r>
            <a:endParaRPr lang="en-US" dirty="0"/>
          </a:p>
        </p:txBody>
      </p:sp>
      <p:sp>
        <p:nvSpPr>
          <p:cNvPr id="3" name="Content Placeholder 2"/>
          <p:cNvSpPr>
            <a:spLocks noGrp="1"/>
          </p:cNvSpPr>
          <p:nvPr>
            <p:ph idx="1"/>
          </p:nvPr>
        </p:nvSpPr>
        <p:spPr>
          <a:xfrm>
            <a:off x="990600" y="990600"/>
            <a:ext cx="8153400" cy="5135563"/>
          </a:xfrm>
        </p:spPr>
        <p:txBody>
          <a:bodyPr>
            <a:normAutofit lnSpcReduction="10000"/>
          </a:bodyPr>
          <a:lstStyle/>
          <a:p>
            <a:pPr algn="just"/>
            <a:r>
              <a:rPr lang="en-US" b="1" dirty="0" smtClean="0"/>
              <a:t>Radioactive wastes</a:t>
            </a:r>
            <a:r>
              <a:rPr lang="en-US" dirty="0" smtClean="0"/>
              <a:t> are wastes that contain radioactive material. Radioactive wastes are usually by-products of nuclear power generation and other applications of nuclear fission or nuclear technology, such as research and medicine.</a:t>
            </a:r>
          </a:p>
          <a:p>
            <a:pPr algn="just"/>
            <a:endParaRPr lang="en-US" dirty="0"/>
          </a:p>
          <a:p>
            <a:pPr algn="just"/>
            <a:r>
              <a:rPr lang="en-US" dirty="0" smtClean="0"/>
              <a:t> Radioactive waste is hazardous to most forms of life and the environment, and is regulated by government agencies in order to protect human health and the environment.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1417638"/>
          </a:xfrm>
        </p:spPr>
        <p:txBody>
          <a:bodyPr>
            <a:normAutofit/>
          </a:bodyPr>
          <a:lstStyle/>
          <a:p>
            <a:r>
              <a:rPr lang="en-US" b="1" u="sng" dirty="0" smtClean="0"/>
              <a:t>Health effects</a:t>
            </a:r>
            <a:br>
              <a:rPr lang="en-US" b="1" u="sng" dirty="0" smtClean="0"/>
            </a:br>
            <a:endParaRPr lang="en-US" u="sng" dirty="0"/>
          </a:p>
        </p:txBody>
      </p:sp>
      <p:sp>
        <p:nvSpPr>
          <p:cNvPr id="3" name="Content Placeholder 2"/>
          <p:cNvSpPr>
            <a:spLocks noGrp="1"/>
          </p:cNvSpPr>
          <p:nvPr>
            <p:ph idx="1"/>
          </p:nvPr>
        </p:nvSpPr>
        <p:spPr>
          <a:xfrm>
            <a:off x="609600" y="609600"/>
            <a:ext cx="8534400" cy="6248400"/>
          </a:xfrm>
        </p:spPr>
        <p:txBody>
          <a:bodyPr>
            <a:noAutofit/>
          </a:bodyPr>
          <a:lstStyle/>
          <a:p>
            <a:pPr algn="just">
              <a:lnSpc>
                <a:spcPct val="170000"/>
              </a:lnSpc>
            </a:pPr>
            <a:r>
              <a:rPr lang="en-US" sz="2200" b="1" dirty="0" smtClean="0">
                <a:solidFill>
                  <a:srgbClr val="0070C0"/>
                </a:solidFill>
              </a:rPr>
              <a:t>Contaminated or polluted soil directly affects human health</a:t>
            </a:r>
            <a:r>
              <a:rPr lang="en-US" sz="2200" b="1" dirty="0" smtClean="0"/>
              <a:t> through direct contact with soil or </a:t>
            </a:r>
            <a:r>
              <a:rPr lang="en-US" sz="2200" b="1" i="1" dirty="0" smtClean="0"/>
              <a:t>via</a:t>
            </a:r>
            <a:r>
              <a:rPr lang="en-US" sz="2200" b="1" dirty="0" smtClean="0"/>
              <a:t> inhalation of soil contaminants which have vaporized; </a:t>
            </a:r>
            <a:r>
              <a:rPr lang="en-US" sz="2200" b="1" dirty="0" smtClean="0">
                <a:solidFill>
                  <a:srgbClr val="0070C0"/>
                </a:solidFill>
              </a:rPr>
              <a:t>potentially greater threats are posed by the infiltration of soil contamination into groundwater aquifers used for human consumption</a:t>
            </a:r>
            <a:r>
              <a:rPr lang="en-US" sz="2200" b="1" dirty="0" smtClean="0"/>
              <a:t>, sometimes in areas apparently far removed from any apparent source of above ground contamination.</a:t>
            </a:r>
          </a:p>
          <a:p>
            <a:pPr algn="just">
              <a:lnSpc>
                <a:spcPct val="170000"/>
              </a:lnSpc>
            </a:pPr>
            <a:r>
              <a:rPr lang="en-US" sz="2200" b="1" dirty="0" smtClean="0">
                <a:solidFill>
                  <a:srgbClr val="FF0000"/>
                </a:solidFill>
              </a:rPr>
              <a:t>Health consequences from exposure to soil contamination vary greatly depending on pollutant type, pathway of attack and vulnerability of the exposed population.</a:t>
            </a:r>
          </a:p>
          <a:p>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381000"/>
          </a:xfrm>
        </p:spPr>
        <p:txBody>
          <a:bodyPr>
            <a:normAutofit fontScale="90000"/>
          </a:bodyPr>
          <a:lstStyle/>
          <a:p>
            <a:r>
              <a:rPr lang="en-US" b="1" dirty="0" smtClean="0"/>
              <a:t/>
            </a:r>
            <a:br>
              <a:rPr lang="en-US" b="1" dirty="0" smtClean="0"/>
            </a:br>
            <a:r>
              <a:rPr lang="en-US" b="1" dirty="0" smtClean="0"/>
              <a:t>Bioaccumulation</a:t>
            </a:r>
            <a:br>
              <a:rPr lang="en-US" b="1" dirty="0" smtClean="0"/>
            </a:br>
            <a:endParaRPr lang="en-US" dirty="0"/>
          </a:p>
        </p:txBody>
      </p:sp>
      <p:sp>
        <p:nvSpPr>
          <p:cNvPr id="3" name="Content Placeholder 2"/>
          <p:cNvSpPr>
            <a:spLocks noGrp="1"/>
          </p:cNvSpPr>
          <p:nvPr>
            <p:ph idx="1"/>
          </p:nvPr>
        </p:nvSpPr>
        <p:spPr>
          <a:xfrm>
            <a:off x="838200" y="762000"/>
            <a:ext cx="8095488" cy="5486400"/>
          </a:xfrm>
        </p:spPr>
        <p:txBody>
          <a:bodyPr>
            <a:normAutofit fontScale="25000" lnSpcReduction="20000"/>
          </a:bodyPr>
          <a:lstStyle/>
          <a:p>
            <a:pPr algn="just"/>
            <a:r>
              <a:rPr lang="en-US" sz="8000" b="1" dirty="0" smtClean="0">
                <a:latin typeface="Arial Narrow" pitchFamily="34" charset="0"/>
              </a:rPr>
              <a:t>Soil pollution can harm humans by </a:t>
            </a:r>
            <a:r>
              <a:rPr lang="en-US" sz="8000" b="1" dirty="0" smtClean="0">
                <a:solidFill>
                  <a:srgbClr val="FF0000"/>
                </a:solidFill>
                <a:latin typeface="Arial Narrow" pitchFamily="34" charset="0"/>
              </a:rPr>
              <a:t>bioaccumulation.</a:t>
            </a:r>
            <a:r>
              <a:rPr lang="en-US" sz="8000" b="1" dirty="0" smtClean="0">
                <a:latin typeface="Arial Narrow" pitchFamily="34" charset="0"/>
              </a:rPr>
              <a:t> </a:t>
            </a:r>
          </a:p>
          <a:p>
            <a:pPr algn="just"/>
            <a:endParaRPr lang="en-US" sz="8000" b="1" dirty="0" smtClean="0">
              <a:latin typeface="Arial Narrow" pitchFamily="34" charset="0"/>
            </a:endParaRPr>
          </a:p>
          <a:p>
            <a:pPr algn="just">
              <a:lnSpc>
                <a:spcPct val="170000"/>
              </a:lnSpc>
            </a:pPr>
            <a:r>
              <a:rPr lang="en-US" sz="8000" b="1" dirty="0" smtClean="0">
                <a:solidFill>
                  <a:srgbClr val="00B050"/>
                </a:solidFill>
                <a:latin typeface="Arial Narrow" pitchFamily="34" charset="0"/>
              </a:rPr>
              <a:t>Plants that are grown in lightly polluted soil continuously absorb molecules of the pollutants. Since the plants cannot get rid of these molecules, they accumulate in the plant, causing higher amounts of pollution to exist in the plant than in the soil. </a:t>
            </a:r>
          </a:p>
          <a:p>
            <a:pPr algn="just">
              <a:lnSpc>
                <a:spcPct val="170000"/>
              </a:lnSpc>
            </a:pPr>
            <a:r>
              <a:rPr lang="en-US" sz="8000" b="1" dirty="0" smtClean="0">
                <a:latin typeface="Arial Narrow" pitchFamily="34" charset="0"/>
              </a:rPr>
              <a:t>Animals who eat many of these polluted plants take on all the pollution those plants have accumulated. Larger animals who eat the plant-eating animals take on all the pollution from the animals they eat. </a:t>
            </a:r>
          </a:p>
          <a:p>
            <a:pPr algn="just">
              <a:lnSpc>
                <a:spcPct val="170000"/>
              </a:lnSpc>
            </a:pPr>
            <a:r>
              <a:rPr lang="en-US" sz="8000" b="1" dirty="0" smtClean="0">
                <a:solidFill>
                  <a:srgbClr val="0070C0"/>
                </a:solidFill>
                <a:latin typeface="Arial Narrow" pitchFamily="34" charset="0"/>
              </a:rPr>
              <a:t>Humans who eat plants or animals that have accumulated large amounts of soil pollutants may be poisoned, even if the soil itself does not contain enough pollution to harm human health.</a:t>
            </a:r>
          </a:p>
          <a:p>
            <a:pPr>
              <a:lnSpc>
                <a:spcPct val="170000"/>
              </a:lnSpc>
              <a:buNone/>
            </a:pPr>
            <a:r>
              <a:rPr lang="en-US" sz="8000" dirty="0" smtClean="0">
                <a:latin typeface="Arial Narrow" pitchFamily="34" charset="0"/>
              </a:rPr>
              <a:t/>
            </a:r>
            <a:br>
              <a:rPr lang="en-US" sz="8000" dirty="0" smtClean="0">
                <a:latin typeface="Arial Narrow" pitchFamily="34" charset="0"/>
              </a:rPr>
            </a:br>
            <a:endParaRPr lang="en-US" sz="8000" dirty="0" smtClean="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QMuPP6cQUVj1URGixmWfjitviy0IBb4VqoFF67BD0Z3QbWC-jZ"/>
          <p:cNvPicPr>
            <a:picLocks noChangeAspect="1" noChangeArrowheads="1"/>
          </p:cNvPicPr>
          <p:nvPr/>
        </p:nvPicPr>
        <p:blipFill>
          <a:blip r:embed="rId2" cstate="print"/>
          <a:srcRect/>
          <a:stretch>
            <a:fillRect/>
          </a:stretch>
        </p:blipFill>
        <p:spPr bwMode="auto">
          <a:xfrm>
            <a:off x="990600" y="1925888"/>
            <a:ext cx="8153400" cy="4932112"/>
          </a:xfrm>
          <a:prstGeom prst="rect">
            <a:avLst/>
          </a:prstGeom>
          <a:noFill/>
        </p:spPr>
      </p:pic>
      <p:sp>
        <p:nvSpPr>
          <p:cNvPr id="5" name="Rectangle 4"/>
          <p:cNvSpPr/>
          <p:nvPr/>
        </p:nvSpPr>
        <p:spPr>
          <a:xfrm>
            <a:off x="990600" y="0"/>
            <a:ext cx="8153400" cy="1077218"/>
          </a:xfrm>
          <a:prstGeom prst="rect">
            <a:avLst/>
          </a:prstGeom>
        </p:spPr>
        <p:txBody>
          <a:bodyPr wrap="square">
            <a:spAutoFit/>
          </a:bodyPr>
          <a:lstStyle/>
          <a:p>
            <a:endParaRPr lang="en-US" sz="3200" dirty="0" smtClean="0">
              <a:solidFill>
                <a:schemeClr val="accent3">
                  <a:lumMod val="75000"/>
                </a:schemeClr>
              </a:solidFill>
              <a:latin typeface="Arial Black" pitchFamily="34" charset="0"/>
            </a:endParaRPr>
          </a:p>
          <a:p>
            <a:r>
              <a:rPr lang="en-US" sz="3200" dirty="0" smtClean="0">
                <a:solidFill>
                  <a:schemeClr val="accent3">
                    <a:lumMod val="75000"/>
                  </a:schemeClr>
                </a:solidFill>
                <a:latin typeface="Arial Black" pitchFamily="34" charset="0"/>
              </a:rPr>
              <a:t>Health risks of Medical wastes</a:t>
            </a:r>
            <a:endParaRPr lang="en-US" sz="3200" dirty="0">
              <a:solidFill>
                <a:schemeClr val="accent3">
                  <a:lumMod val="75000"/>
                </a:schemeClr>
              </a:solidFill>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228600"/>
          </a:xfrm>
        </p:spPr>
        <p:txBody>
          <a:bodyPr>
            <a:normAutofit fontScale="90000"/>
          </a:bodyPr>
          <a:lstStyle/>
          <a:p>
            <a:endParaRPr lang="en-US" dirty="0"/>
          </a:p>
        </p:txBody>
      </p:sp>
      <p:sp>
        <p:nvSpPr>
          <p:cNvPr id="3" name="Content Placeholder 2"/>
          <p:cNvSpPr>
            <a:spLocks noGrp="1"/>
          </p:cNvSpPr>
          <p:nvPr>
            <p:ph idx="1"/>
          </p:nvPr>
        </p:nvSpPr>
        <p:spPr>
          <a:xfrm>
            <a:off x="914400" y="304800"/>
            <a:ext cx="8229600" cy="6553200"/>
          </a:xfrm>
        </p:spPr>
        <p:txBody>
          <a:bodyPr>
            <a:normAutofit fontScale="55000" lnSpcReduction="20000"/>
          </a:bodyPr>
          <a:lstStyle/>
          <a:p>
            <a:pPr algn="just">
              <a:lnSpc>
                <a:spcPct val="170000"/>
              </a:lnSpc>
            </a:pPr>
            <a:r>
              <a:rPr lang="en-US" sz="3600" b="1" dirty="0" smtClean="0">
                <a:solidFill>
                  <a:srgbClr val="7030A0"/>
                </a:solidFill>
                <a:latin typeface="Arial Narrow" pitchFamily="34" charset="0"/>
              </a:rPr>
              <a:t>Medical wastes include items that are generated from health care treatment or research facilities and that can come in contact with body fluids or other material that may contain infectious or disease causing agents</a:t>
            </a:r>
            <a:r>
              <a:rPr lang="en-US" sz="3600" dirty="0" smtClean="0">
                <a:latin typeface="Arial Narrow" pitchFamily="34" charset="0"/>
              </a:rPr>
              <a:t>.</a:t>
            </a:r>
          </a:p>
          <a:p>
            <a:pPr algn="just"/>
            <a:endParaRPr lang="en-US" sz="3600" dirty="0" smtClean="0"/>
          </a:p>
          <a:p>
            <a:pPr algn="just">
              <a:buFont typeface="Wingdings" pitchFamily="2" charset="2"/>
              <a:buChar char="Ø"/>
            </a:pPr>
            <a:r>
              <a:rPr lang="en-US" sz="3600" dirty="0" smtClean="0"/>
              <a:t>   </a:t>
            </a:r>
            <a:r>
              <a:rPr lang="en-US" sz="3600" b="1" dirty="0" err="1" smtClean="0">
                <a:solidFill>
                  <a:schemeClr val="accent3">
                    <a:lumMod val="75000"/>
                  </a:schemeClr>
                </a:solidFill>
              </a:rPr>
              <a:t>Eg</a:t>
            </a:r>
            <a:r>
              <a:rPr lang="en-US" sz="3600" b="1" dirty="0" smtClean="0">
                <a:solidFill>
                  <a:schemeClr val="accent3">
                    <a:lumMod val="75000"/>
                  </a:schemeClr>
                </a:solidFill>
              </a:rPr>
              <a:t>.  Soiled or blood soaked bandages.</a:t>
            </a:r>
          </a:p>
          <a:p>
            <a:pPr algn="just">
              <a:buNone/>
            </a:pPr>
            <a:r>
              <a:rPr lang="en-US" sz="3600" b="1" dirty="0" smtClean="0">
                <a:solidFill>
                  <a:schemeClr val="accent3">
                    <a:lumMod val="75000"/>
                  </a:schemeClr>
                </a:solidFill>
              </a:rPr>
              <a:t>              Culture dishes or other associated glassware.</a:t>
            </a:r>
          </a:p>
          <a:p>
            <a:pPr algn="just">
              <a:buNone/>
            </a:pPr>
            <a:r>
              <a:rPr lang="en-US" sz="3600" b="1" dirty="0" smtClean="0">
                <a:solidFill>
                  <a:schemeClr val="accent3">
                    <a:lumMod val="75000"/>
                  </a:schemeClr>
                </a:solidFill>
              </a:rPr>
              <a:t>              Gloves, gowns, scalpels, and other items used during   </a:t>
            </a:r>
          </a:p>
          <a:p>
            <a:pPr algn="just">
              <a:buNone/>
            </a:pPr>
            <a:r>
              <a:rPr lang="en-US" sz="3600" b="1" dirty="0" smtClean="0">
                <a:solidFill>
                  <a:schemeClr val="accent3">
                    <a:lumMod val="75000"/>
                  </a:schemeClr>
                </a:solidFill>
              </a:rPr>
              <a:t>              surgery.</a:t>
            </a:r>
          </a:p>
          <a:p>
            <a:pPr algn="just">
              <a:buNone/>
            </a:pPr>
            <a:r>
              <a:rPr lang="en-US" sz="3600" b="1" dirty="0" smtClean="0">
                <a:solidFill>
                  <a:schemeClr val="accent3">
                    <a:lumMod val="75000"/>
                  </a:schemeClr>
                </a:solidFill>
              </a:rPr>
              <a:t>              Needles used to give injections or draw blood</a:t>
            </a:r>
          </a:p>
          <a:p>
            <a:pPr algn="just">
              <a:buNone/>
            </a:pPr>
            <a:r>
              <a:rPr lang="en-US" sz="3600" b="1" dirty="0" smtClean="0">
                <a:solidFill>
                  <a:schemeClr val="accent3">
                    <a:lumMod val="75000"/>
                  </a:schemeClr>
                </a:solidFill>
              </a:rPr>
              <a:t>              Body fluids and tissues.    </a:t>
            </a:r>
          </a:p>
          <a:p>
            <a:pPr algn="just"/>
            <a:endParaRPr lang="en-US" sz="3600" dirty="0" smtClean="0"/>
          </a:p>
          <a:p>
            <a:pPr algn="just">
              <a:lnSpc>
                <a:spcPct val="170000"/>
              </a:lnSpc>
            </a:pPr>
            <a:r>
              <a:rPr lang="en-US" sz="3600" b="1" dirty="0" smtClean="0">
                <a:solidFill>
                  <a:srgbClr val="C00000"/>
                </a:solidFill>
                <a:latin typeface="Arial Narrow" pitchFamily="34" charset="0"/>
              </a:rPr>
              <a:t>The predominant health risk associated with medical waste is the presence of infectious pathological organisms.</a:t>
            </a:r>
          </a:p>
          <a:p>
            <a:pPr algn="just">
              <a:lnSpc>
                <a:spcPct val="170000"/>
              </a:lnSpc>
            </a:pPr>
            <a:r>
              <a:rPr lang="en-US" sz="3600" b="1" dirty="0" smtClean="0">
                <a:latin typeface="Arial Narrow" pitchFamily="34" charset="0"/>
              </a:rPr>
              <a:t>Accidental skin puncture from hypodermic needles and other sharps (hepatitis B, C viruses and HIV).</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914400" y="381000"/>
            <a:ext cx="8229600" cy="6477000"/>
          </a:xfrm>
        </p:spPr>
        <p:txBody>
          <a:bodyPr>
            <a:normAutofit/>
          </a:bodyPr>
          <a:lstStyle/>
          <a:p>
            <a:pPr algn="ctr"/>
            <a:r>
              <a:rPr lang="en-US" b="1" dirty="0" smtClean="0"/>
              <a:t>ECONOMIC LOSSES</a:t>
            </a:r>
            <a:br>
              <a:rPr lang="en-US" b="1" dirty="0" smtClean="0"/>
            </a:br>
            <a:endParaRPr lang="en-US" dirty="0" smtClean="0"/>
          </a:p>
          <a:p>
            <a:pPr algn="just"/>
            <a:r>
              <a:rPr lang="en-US" dirty="0" smtClean="0"/>
              <a:t>In addition to endangering human health, soil pollution can also cause economic damage. </a:t>
            </a:r>
          </a:p>
          <a:p>
            <a:pPr algn="just">
              <a:buNone/>
            </a:pPr>
            <a:endParaRPr lang="en-US" dirty="0" smtClean="0"/>
          </a:p>
          <a:p>
            <a:pPr algn="just">
              <a:buNone/>
            </a:pPr>
            <a:r>
              <a:rPr lang="en-US" dirty="0" smtClean="0"/>
              <a:t>   For example, in some parts of China, soil that is polluted with heavy metals is nevertheless used to grow grain. The grain grown in these soils is often polluted with heavy metals. </a:t>
            </a:r>
          </a:p>
          <a:p>
            <a:pPr algn="just">
              <a:buNone/>
            </a:pPr>
            <a:endParaRPr lang="en-US" dirty="0" smtClean="0"/>
          </a:p>
          <a:p>
            <a:pPr algn="just">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574280" cy="457200"/>
          </a:xfrm>
        </p:spPr>
        <p:txBody>
          <a:bodyPr>
            <a:normAutofit fontScale="90000"/>
          </a:bodyPr>
          <a:lstStyle/>
          <a:p>
            <a:endParaRPr lang="en-US" dirty="0"/>
          </a:p>
        </p:txBody>
      </p:sp>
      <p:sp>
        <p:nvSpPr>
          <p:cNvPr id="3" name="Content Placeholder 2"/>
          <p:cNvSpPr>
            <a:spLocks noGrp="1"/>
          </p:cNvSpPr>
          <p:nvPr>
            <p:ph idx="1"/>
          </p:nvPr>
        </p:nvSpPr>
        <p:spPr>
          <a:xfrm>
            <a:off x="1143000" y="1066800"/>
            <a:ext cx="8001000" cy="5181600"/>
          </a:xfrm>
        </p:spPr>
        <p:txBody>
          <a:bodyPr/>
          <a:lstStyle/>
          <a:p>
            <a:pPr algn="just"/>
            <a:r>
              <a:rPr lang="en-US" sz="3600" dirty="0" smtClean="0"/>
              <a:t>Reducing chemical fertilizer and pesticide use.</a:t>
            </a:r>
          </a:p>
          <a:p>
            <a:pPr algn="just">
              <a:buFont typeface="Wingdings" pitchFamily="2" charset="2"/>
              <a:buChar char="ü"/>
            </a:pPr>
            <a:r>
              <a:rPr lang="en-US" sz="3600" dirty="0" smtClean="0"/>
              <a:t>  </a:t>
            </a:r>
            <a:r>
              <a:rPr lang="en-US" sz="3600" dirty="0" smtClean="0">
                <a:solidFill>
                  <a:schemeClr val="accent1"/>
                </a:solidFill>
              </a:rPr>
              <a:t>Applying bio-fertilizers and manures </a:t>
            </a:r>
            <a:r>
              <a:rPr lang="en-US" sz="3600" dirty="0" smtClean="0"/>
              <a:t>.</a:t>
            </a:r>
          </a:p>
          <a:p>
            <a:pPr algn="just">
              <a:buFont typeface="Wingdings" pitchFamily="2" charset="2"/>
              <a:buChar char="ü"/>
            </a:pPr>
            <a:r>
              <a:rPr lang="en-US" sz="3600" dirty="0" smtClean="0"/>
              <a:t>Biological methods of pest control.</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562088" cy="838200"/>
          </a:xfrm>
        </p:spPr>
        <p:txBody>
          <a:bodyPr>
            <a:normAutofit/>
          </a:bodyPr>
          <a:lstStyle/>
          <a:p>
            <a:r>
              <a:rPr lang="en-US" dirty="0" smtClean="0">
                <a:solidFill>
                  <a:schemeClr val="accent5"/>
                </a:solidFill>
              </a:rPr>
              <a:t>Solid Waste Management</a:t>
            </a:r>
            <a:endParaRPr lang="en-US" dirty="0">
              <a:solidFill>
                <a:schemeClr val="accent5"/>
              </a:solidFill>
            </a:endParaRPr>
          </a:p>
        </p:txBody>
      </p:sp>
      <p:sp>
        <p:nvSpPr>
          <p:cNvPr id="3" name="Content Placeholder 2"/>
          <p:cNvSpPr>
            <a:spLocks noGrp="1"/>
          </p:cNvSpPr>
          <p:nvPr>
            <p:ph idx="1"/>
          </p:nvPr>
        </p:nvSpPr>
        <p:spPr>
          <a:xfrm>
            <a:off x="990600" y="1524000"/>
            <a:ext cx="7943088" cy="4724400"/>
          </a:xfrm>
        </p:spPr>
        <p:txBody>
          <a:bodyPr/>
          <a:lstStyle/>
          <a:p>
            <a:pPr>
              <a:lnSpc>
                <a:spcPct val="150000"/>
              </a:lnSpc>
            </a:pPr>
            <a:r>
              <a:rPr lang="en-US" dirty="0" smtClean="0">
                <a:solidFill>
                  <a:srgbClr val="0070C0"/>
                </a:solidFill>
              </a:rPr>
              <a:t>Reusing of materials:</a:t>
            </a:r>
            <a:br>
              <a:rPr lang="en-US" dirty="0" smtClean="0">
                <a:solidFill>
                  <a:srgbClr val="0070C0"/>
                </a:solidFill>
              </a:rPr>
            </a:br>
            <a:r>
              <a:rPr lang="en-US" dirty="0" smtClean="0"/>
              <a:t>Materials such as glass containers, plastic bags, paper, cloth etc. can be reused at domestic levels rather than being disposed, reducing solid waste pollution.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Recycling and recovery of materials</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838200" y="1143000"/>
            <a:ext cx="8095488" cy="5105400"/>
          </a:xfrm>
        </p:spPr>
        <p:txBody>
          <a:bodyPr>
            <a:normAutofit lnSpcReduction="10000"/>
          </a:bodyPr>
          <a:lstStyle/>
          <a:p>
            <a:pPr algn="just"/>
            <a:r>
              <a:rPr lang="en-US" sz="3600" dirty="0" smtClean="0"/>
              <a:t>This is a reasonable solution for reducing soil pollution. Materials such as paper, some kinds of plastics, e-waste and glass can and are being recycled. This decreases the volume of refuse and helps in the conservation of natural resources. </a:t>
            </a:r>
          </a:p>
          <a:p>
            <a:pPr algn="just">
              <a:buNone/>
            </a:pPr>
            <a:endParaRPr lang="en-US" dirty="0" smtClean="0"/>
          </a:p>
          <a:p>
            <a:pPr algn="just">
              <a:buNone/>
            </a:pPr>
            <a:r>
              <a:rPr lang="en-US" dirty="0" smtClean="0"/>
              <a:t>   </a:t>
            </a:r>
            <a:r>
              <a:rPr lang="en-US" b="1" dirty="0" smtClean="0">
                <a:solidFill>
                  <a:srgbClr val="00B050"/>
                </a:solidFill>
              </a:rPr>
              <a:t>For example, recovery of one ton of paper can save 17 trees.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792162"/>
          </a:xfrm>
        </p:spPr>
        <p:txBody>
          <a:bodyPr/>
          <a:lstStyle/>
          <a:p>
            <a:r>
              <a:rPr lang="en-US" dirty="0" smtClean="0"/>
              <a:t>   </a:t>
            </a:r>
            <a:r>
              <a:rPr lang="en-US" dirty="0" smtClean="0">
                <a:solidFill>
                  <a:srgbClr val="0070C0"/>
                </a:solidFill>
              </a:rPr>
              <a:t>Reforesting</a:t>
            </a:r>
            <a:endParaRPr lang="en-US" dirty="0">
              <a:solidFill>
                <a:srgbClr val="0070C0"/>
              </a:solidFill>
            </a:endParaRPr>
          </a:p>
        </p:txBody>
      </p:sp>
      <p:sp>
        <p:nvSpPr>
          <p:cNvPr id="3" name="Content Placeholder 2"/>
          <p:cNvSpPr>
            <a:spLocks noGrp="1"/>
          </p:cNvSpPr>
          <p:nvPr>
            <p:ph idx="1"/>
          </p:nvPr>
        </p:nvSpPr>
        <p:spPr/>
        <p:txBody>
          <a:bodyPr/>
          <a:lstStyle/>
          <a:p>
            <a:r>
              <a:rPr lang="en-US" sz="3600" dirty="0" smtClean="0"/>
              <a:t>Control of land loss and soil erosion can be attempted through restoring forest and grass cover to check wastelands, soil erosion and floods. </a:t>
            </a:r>
          </a:p>
          <a:p>
            <a:endParaRPr lang="en-US" sz="3600" dirty="0" smtClean="0"/>
          </a:p>
          <a:p>
            <a:r>
              <a:rPr lang="en-US" sz="3600" dirty="0" smtClean="0"/>
              <a:t>Crop rotation or mixed cropping can improve the fertility of the land</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7638288" cy="381000"/>
          </a:xfrm>
        </p:spPr>
        <p:txBody>
          <a:bodyPr>
            <a:normAutofit fontScale="90000"/>
          </a:bodyPr>
          <a:lstStyle/>
          <a:p>
            <a:r>
              <a:rPr lang="en-US" b="1" dirty="0" smtClean="0">
                <a:solidFill>
                  <a:srgbClr val="FF0000"/>
                </a:solidFill>
              </a:rPr>
              <a:t>     SOIL POLLUTION</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990600" y="1524000"/>
            <a:ext cx="7943088" cy="4724400"/>
          </a:xfrm>
        </p:spPr>
        <p:txBody>
          <a:bodyPr/>
          <a:lstStyle/>
          <a:p>
            <a:pPr>
              <a:buNone/>
            </a:pPr>
            <a:endParaRPr lang="en-US" dirty="0" smtClean="0"/>
          </a:p>
          <a:p>
            <a:pPr algn="just"/>
            <a:r>
              <a:rPr lang="en-US" dirty="0" smtClean="0"/>
              <a:t>Soil pollution is defined as the build-up in soils of persistent toxic compounds, chemicals, salts, radioactive materials, or disease causing agents, which have adverse effects on plant growth and animal health.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838200"/>
          </a:xfrm>
        </p:spPr>
        <p:txBody>
          <a:bodyPr/>
          <a:lstStyle/>
          <a:p>
            <a:r>
              <a:rPr lang="en-US" dirty="0" smtClean="0">
                <a:solidFill>
                  <a:srgbClr val="0070C0"/>
                </a:solidFill>
              </a:rPr>
              <a:t>Soil Remediation</a:t>
            </a:r>
            <a:endParaRPr lang="en-US" dirty="0">
              <a:solidFill>
                <a:srgbClr val="0070C0"/>
              </a:solidFill>
            </a:endParaRPr>
          </a:p>
        </p:txBody>
      </p:sp>
      <p:sp>
        <p:nvSpPr>
          <p:cNvPr id="3" name="Content Placeholder 2"/>
          <p:cNvSpPr>
            <a:spLocks noGrp="1"/>
          </p:cNvSpPr>
          <p:nvPr>
            <p:ph idx="1"/>
          </p:nvPr>
        </p:nvSpPr>
        <p:spPr>
          <a:xfrm>
            <a:off x="990600" y="838200"/>
            <a:ext cx="7943088" cy="5410200"/>
          </a:xfrm>
        </p:spPr>
        <p:txBody>
          <a:bodyPr/>
          <a:lstStyle/>
          <a:p>
            <a:r>
              <a:rPr lang="en-US" dirty="0" smtClean="0">
                <a:solidFill>
                  <a:srgbClr val="FF0000"/>
                </a:solidFill>
              </a:rPr>
              <a:t>Physical remediation </a:t>
            </a:r>
            <a:r>
              <a:rPr lang="en-US" dirty="0" smtClean="0"/>
              <a:t>: is the process of correcting the problems by physical means. </a:t>
            </a:r>
          </a:p>
          <a:p>
            <a:pPr>
              <a:buNone/>
            </a:pPr>
            <a:r>
              <a:rPr lang="en-US" dirty="0" smtClean="0"/>
              <a:t>   </a:t>
            </a:r>
            <a:r>
              <a:rPr lang="en-US" dirty="0" err="1" smtClean="0"/>
              <a:t>eg</a:t>
            </a:r>
            <a:r>
              <a:rPr lang="en-US" dirty="0" smtClean="0"/>
              <a:t>. </a:t>
            </a:r>
            <a:r>
              <a:rPr lang="en-US" dirty="0" smtClean="0">
                <a:solidFill>
                  <a:srgbClr val="7030A0"/>
                </a:solidFill>
              </a:rPr>
              <a:t>Evacuation and dredging pollutes sites of soils and disposing them on landfills.</a:t>
            </a:r>
          </a:p>
          <a:p>
            <a:pPr>
              <a:buNone/>
            </a:pPr>
            <a:endParaRPr lang="en-US" dirty="0" smtClean="0"/>
          </a:p>
          <a:p>
            <a:r>
              <a:rPr lang="en-US" dirty="0" smtClean="0">
                <a:solidFill>
                  <a:srgbClr val="FF0000"/>
                </a:solidFill>
              </a:rPr>
              <a:t>Chemical remediation</a:t>
            </a:r>
            <a:r>
              <a:rPr lang="en-US" dirty="0" smtClean="0"/>
              <a:t>: is correcting the soil from pollutant by chemical means.</a:t>
            </a:r>
          </a:p>
          <a:p>
            <a:pPr>
              <a:buNone/>
            </a:pPr>
            <a:r>
              <a:rPr lang="en-US" dirty="0" smtClean="0"/>
              <a:t>  </a:t>
            </a:r>
            <a:r>
              <a:rPr lang="en-US" dirty="0" err="1" smtClean="0"/>
              <a:t>eg</a:t>
            </a:r>
            <a:r>
              <a:rPr lang="en-US" dirty="0" smtClean="0"/>
              <a:t>. </a:t>
            </a:r>
            <a:r>
              <a:rPr lang="en-US" dirty="0" smtClean="0">
                <a:solidFill>
                  <a:srgbClr val="7030A0"/>
                </a:solidFill>
              </a:rPr>
              <a:t>Reclamation of soils contaminated by mine spoil</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Hospital Waste Incinerators"/>
          <p:cNvPicPr>
            <a:picLocks noChangeAspect="1" noChangeArrowheads="1"/>
          </p:cNvPicPr>
          <p:nvPr/>
        </p:nvPicPr>
        <p:blipFill>
          <a:blip r:embed="rId2" cstate="print"/>
          <a:srcRect/>
          <a:stretch>
            <a:fillRect/>
          </a:stretch>
        </p:blipFill>
        <p:spPr bwMode="auto">
          <a:xfrm>
            <a:off x="762000" y="832503"/>
            <a:ext cx="8382000" cy="5796897"/>
          </a:xfrm>
          <a:prstGeom prst="rect">
            <a:avLst/>
          </a:prstGeom>
          <a:noFill/>
        </p:spPr>
      </p:pic>
      <p:sp>
        <p:nvSpPr>
          <p:cNvPr id="5" name="Rectangle 4"/>
          <p:cNvSpPr/>
          <p:nvPr/>
        </p:nvSpPr>
        <p:spPr>
          <a:xfrm>
            <a:off x="609600" y="0"/>
            <a:ext cx="8534400" cy="830999"/>
          </a:xfrm>
          <a:prstGeom prst="rect">
            <a:avLst/>
          </a:prstGeom>
        </p:spPr>
        <p:txBody>
          <a:bodyPr wrap="square">
            <a:spAutoFit/>
          </a:bodyPr>
          <a:lstStyle/>
          <a:p>
            <a:r>
              <a:rPr lang="en-US" sz="2400" b="1" dirty="0" smtClean="0">
                <a:solidFill>
                  <a:srgbClr val="0070C0"/>
                </a:solidFill>
              </a:rPr>
              <a:t>Incinerator with automatic waste feeder and wet </a:t>
            </a:r>
            <a:r>
              <a:rPr lang="en-US" sz="2400" b="1" dirty="0" err="1" smtClean="0">
                <a:solidFill>
                  <a:srgbClr val="0070C0"/>
                </a:solidFill>
              </a:rPr>
              <a:t>venturi</a:t>
            </a:r>
            <a:r>
              <a:rPr lang="en-US" sz="2400" b="1" dirty="0" smtClean="0">
                <a:solidFill>
                  <a:srgbClr val="0070C0"/>
                </a:solidFill>
              </a:rPr>
              <a:t> scrubber</a:t>
            </a:r>
            <a:endParaRPr lang="en-US" sz="2400" b="1" dirty="0">
              <a:solidFill>
                <a:srgbClr val="0070C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4400" i="1" dirty="0" smtClean="0">
                <a:latin typeface="Algerian" pitchFamily="82" charset="0"/>
              </a:rPr>
              <a:t>THANK YOU</a:t>
            </a:r>
            <a:br>
              <a:rPr lang="en-IN" sz="4400" i="1" dirty="0" smtClean="0">
                <a:latin typeface="Algerian" pitchFamily="82" charset="0"/>
              </a:rPr>
            </a:br>
            <a:endParaRPr lang="en-IN" sz="4400" i="1" dirty="0"/>
          </a:p>
        </p:txBody>
      </p:sp>
      <p:pic>
        <p:nvPicPr>
          <p:cNvPr id="1026" name="Picture 2" descr="F:\Photo0059.jpg"/>
          <p:cNvPicPr>
            <a:picLocks noGrp="1" noChangeAspect="1" noChangeArrowheads="1"/>
          </p:cNvPicPr>
          <p:nvPr>
            <p:ph idx="1"/>
          </p:nvPr>
        </p:nvPicPr>
        <p:blipFill>
          <a:blip r:embed="rId2"/>
          <a:srcRect/>
          <a:stretch>
            <a:fillRect/>
          </a:stretch>
        </p:blipFill>
        <p:spPr bwMode="auto">
          <a:xfrm>
            <a:off x="2057400" y="1143000"/>
            <a:ext cx="6248400" cy="5105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Causes of Soil Pollution</a:t>
            </a:r>
            <a:endParaRPr lang="en-US" dirty="0">
              <a:solidFill>
                <a:srgbClr val="C00000"/>
              </a:solidFill>
            </a:endParaRPr>
          </a:p>
        </p:txBody>
      </p:sp>
      <p:sp>
        <p:nvSpPr>
          <p:cNvPr id="3" name="Content Placeholder 2"/>
          <p:cNvSpPr>
            <a:spLocks noGrp="1"/>
          </p:cNvSpPr>
          <p:nvPr>
            <p:ph idx="1"/>
          </p:nvPr>
        </p:nvSpPr>
        <p:spPr>
          <a:xfrm>
            <a:off x="1219200" y="1143000"/>
            <a:ext cx="7714488" cy="5486400"/>
          </a:xfrm>
        </p:spPr>
        <p:txBody>
          <a:bodyPr>
            <a:normAutofit fontScale="62500" lnSpcReduction="20000"/>
          </a:bodyPr>
          <a:lstStyle/>
          <a:p>
            <a:pPr>
              <a:buNone/>
            </a:pPr>
            <a:endParaRPr lang="en-US" dirty="0" smtClean="0"/>
          </a:p>
          <a:p>
            <a:r>
              <a:rPr lang="en-US" sz="4000" b="1" dirty="0" smtClean="0"/>
              <a:t>Seepage from a landfill </a:t>
            </a:r>
          </a:p>
          <a:p>
            <a:pPr>
              <a:buNone/>
            </a:pPr>
            <a:endParaRPr lang="en-US" sz="4000" b="1" dirty="0" smtClean="0"/>
          </a:p>
          <a:p>
            <a:r>
              <a:rPr lang="en-US" sz="4000" b="1" dirty="0" smtClean="0"/>
              <a:t>Discharge of industrial waste and e-waste into the soil </a:t>
            </a:r>
          </a:p>
          <a:p>
            <a:pPr>
              <a:buNone/>
            </a:pPr>
            <a:endParaRPr lang="en-US" sz="4000" b="1" dirty="0" smtClean="0"/>
          </a:p>
          <a:p>
            <a:r>
              <a:rPr lang="en-US" sz="4000" b="1" dirty="0" smtClean="0"/>
              <a:t>Percolation of contaminated water into the soil </a:t>
            </a:r>
          </a:p>
          <a:p>
            <a:pPr>
              <a:buNone/>
            </a:pPr>
            <a:endParaRPr lang="en-US" sz="4000" b="1" dirty="0" smtClean="0"/>
          </a:p>
          <a:p>
            <a:r>
              <a:rPr lang="en-US" sz="4000" b="1" dirty="0" smtClean="0"/>
              <a:t>Rupture of underground storage tanks </a:t>
            </a:r>
          </a:p>
          <a:p>
            <a:pPr>
              <a:buNone/>
            </a:pPr>
            <a:endParaRPr lang="en-US" sz="4000" b="1" dirty="0" smtClean="0"/>
          </a:p>
          <a:p>
            <a:r>
              <a:rPr lang="en-US" sz="4000" b="1" dirty="0" smtClean="0"/>
              <a:t>Excess application of pesticides, herbicides or fertilizer  (agrochemicals)</a:t>
            </a:r>
          </a:p>
          <a:p>
            <a:pPr>
              <a:buNone/>
            </a:pPr>
            <a:endParaRPr lang="en-US" sz="4000" b="1" dirty="0" smtClean="0"/>
          </a:p>
          <a:p>
            <a:r>
              <a:rPr lang="en-US" sz="4000" b="1" dirty="0" smtClean="0"/>
              <a:t>Solid waste seepage </a:t>
            </a:r>
          </a:p>
          <a:p>
            <a:pPr>
              <a:buNone/>
            </a:pPr>
            <a:endParaRPr lang="en-US" sz="3400" b="1" dirty="0" smtClean="0"/>
          </a:p>
          <a:p>
            <a:endParaRPr lang="en-US" sz="3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1295400"/>
          </a:xfrm>
        </p:spPr>
        <p:txBody>
          <a:bodyPr>
            <a:normAutofit fontScale="90000"/>
          </a:bodyPr>
          <a:lstStyle/>
          <a:p>
            <a:r>
              <a:rPr lang="en-US" dirty="0" smtClean="0">
                <a:solidFill>
                  <a:srgbClr val="C00000"/>
                </a:solidFill>
              </a:rPr>
              <a:t>Waste materials can be broadly divided into three categories:</a:t>
            </a:r>
            <a:endParaRPr lang="en-US" dirty="0">
              <a:solidFill>
                <a:srgbClr val="C00000"/>
              </a:solidFill>
            </a:endParaRPr>
          </a:p>
        </p:txBody>
      </p:sp>
      <p:sp>
        <p:nvSpPr>
          <p:cNvPr id="3" name="Content Placeholder 2"/>
          <p:cNvSpPr>
            <a:spLocks noGrp="1"/>
          </p:cNvSpPr>
          <p:nvPr>
            <p:ph idx="1"/>
          </p:nvPr>
        </p:nvSpPr>
        <p:spPr>
          <a:xfrm>
            <a:off x="914400" y="1371600"/>
            <a:ext cx="8229600" cy="5486400"/>
          </a:xfrm>
        </p:spPr>
        <p:txBody>
          <a:bodyPr>
            <a:normAutofit/>
          </a:bodyPr>
          <a:lstStyle/>
          <a:p>
            <a:pPr algn="just"/>
            <a:r>
              <a:rPr lang="en-US" b="1" dirty="0" smtClean="0">
                <a:solidFill>
                  <a:srgbClr val="00B050"/>
                </a:solidFill>
              </a:rPr>
              <a:t>Municipal solid wastes </a:t>
            </a:r>
            <a:r>
              <a:rPr lang="en-US" dirty="0" smtClean="0"/>
              <a:t>(</a:t>
            </a:r>
            <a:r>
              <a:rPr lang="en-US" dirty="0" err="1" smtClean="0"/>
              <a:t>ie</a:t>
            </a:r>
            <a:r>
              <a:rPr lang="en-US" dirty="0" smtClean="0"/>
              <a:t>. from homes, hotels etc.)</a:t>
            </a:r>
          </a:p>
          <a:p>
            <a:pPr algn="just"/>
            <a:r>
              <a:rPr lang="en-US" b="1" dirty="0" smtClean="0">
                <a:solidFill>
                  <a:srgbClr val="0070C0"/>
                </a:solidFill>
              </a:rPr>
              <a:t>Special wastes  </a:t>
            </a:r>
            <a:r>
              <a:rPr lang="en-US" dirty="0" smtClean="0"/>
              <a:t>(medical waste, construction debris, asbestos, mining waste, agricultural waste, radioactive waste, sewage sludge)</a:t>
            </a:r>
          </a:p>
          <a:p>
            <a:pPr algn="just"/>
            <a:r>
              <a:rPr lang="en-US" b="1" dirty="0" smtClean="0">
                <a:solidFill>
                  <a:srgbClr val="FF0000"/>
                </a:solidFill>
              </a:rPr>
              <a:t>Hazardous wastes </a:t>
            </a:r>
            <a:r>
              <a:rPr lang="en-US" dirty="0" smtClean="0"/>
              <a:t>: Waste with properties that make it capable of harming human health or the environment. </a:t>
            </a:r>
            <a:r>
              <a:rPr lang="en-US" dirty="0" err="1" smtClean="0"/>
              <a:t>eg</a:t>
            </a:r>
            <a:r>
              <a:rPr lang="en-US" dirty="0" smtClean="0"/>
              <a:t>. Electroplating wastes, spent solvents, heavy metals in e- waste, wood processing wastes.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715962"/>
          </a:xfrm>
        </p:spPr>
        <p:txBody>
          <a:bodyPr>
            <a:normAutofit fontScale="90000"/>
          </a:bodyPr>
          <a:lstStyle/>
          <a:p>
            <a:r>
              <a:rPr lang="en-US" b="1" dirty="0" smtClean="0"/>
              <a:t>Solid wastes</a:t>
            </a:r>
            <a:endParaRPr lang="en-US" b="1" dirty="0"/>
          </a:p>
        </p:txBody>
      </p:sp>
      <p:sp>
        <p:nvSpPr>
          <p:cNvPr id="3" name="Content Placeholder 2"/>
          <p:cNvSpPr>
            <a:spLocks noGrp="1"/>
          </p:cNvSpPr>
          <p:nvPr>
            <p:ph sz="quarter" idx="1"/>
          </p:nvPr>
        </p:nvSpPr>
        <p:spPr>
          <a:xfrm>
            <a:off x="990600" y="990600"/>
            <a:ext cx="7467600" cy="5483352"/>
          </a:xfrm>
        </p:spPr>
        <p:txBody>
          <a:bodyPr>
            <a:normAutofit lnSpcReduction="10000"/>
          </a:bodyPr>
          <a:lstStyle/>
          <a:p>
            <a:pPr algn="just"/>
            <a:r>
              <a:rPr lang="en-US" dirty="0" smtClean="0"/>
              <a:t>Any non liquid, non- soluble materials ranging from municipal garbage to industrial wastes that contain complex and sometimes hazardous substances.</a:t>
            </a:r>
          </a:p>
          <a:p>
            <a:pPr algn="just"/>
            <a:r>
              <a:rPr lang="en-US" dirty="0" smtClean="0"/>
              <a:t>It include;</a:t>
            </a:r>
          </a:p>
          <a:p>
            <a:pPr lvl="1" algn="just"/>
            <a:r>
              <a:rPr lang="en-US" dirty="0" smtClean="0"/>
              <a:t>Garbage</a:t>
            </a:r>
          </a:p>
          <a:p>
            <a:pPr lvl="1" algn="just"/>
            <a:r>
              <a:rPr lang="en-US" dirty="0" smtClean="0"/>
              <a:t>Rubbish</a:t>
            </a:r>
          </a:p>
          <a:p>
            <a:pPr lvl="1" algn="just"/>
            <a:r>
              <a:rPr lang="en-US" dirty="0" smtClean="0"/>
              <a:t>Demolition wastes</a:t>
            </a:r>
          </a:p>
          <a:p>
            <a:pPr lvl="1" algn="just"/>
            <a:r>
              <a:rPr lang="en-US" dirty="0" smtClean="0"/>
              <a:t>Sewage treatment residue</a:t>
            </a:r>
          </a:p>
          <a:p>
            <a:pPr lvl="1" algn="just"/>
            <a:r>
              <a:rPr lang="en-US" dirty="0" smtClean="0"/>
              <a:t>Dead animals</a:t>
            </a:r>
          </a:p>
          <a:p>
            <a:pPr lvl="1" algn="just"/>
            <a:r>
              <a:rPr lang="en-US" dirty="0" smtClean="0"/>
              <a:t>Manure and other discarded materials.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p:spPr>
        <p:txBody>
          <a:bodyPr>
            <a:normAutofit fontScale="90000"/>
          </a:bodyPr>
          <a:lstStyle/>
          <a:p>
            <a:r>
              <a:rPr lang="en-US" b="1" dirty="0" smtClean="0"/>
              <a:t>Sources of solid wastes</a:t>
            </a:r>
            <a:endParaRPr lang="en-US" b="1" dirty="0"/>
          </a:p>
        </p:txBody>
      </p:sp>
      <p:pic>
        <p:nvPicPr>
          <p:cNvPr id="2050" name="Picture 2" descr="F:\SWM\SWM_3.jpg"/>
          <p:cNvPicPr>
            <a:picLocks noChangeAspect="1" noChangeArrowheads="1"/>
          </p:cNvPicPr>
          <p:nvPr/>
        </p:nvPicPr>
        <p:blipFill>
          <a:blip r:embed="rId2"/>
          <a:srcRect/>
          <a:stretch>
            <a:fillRect/>
          </a:stretch>
        </p:blipFill>
        <p:spPr bwMode="auto">
          <a:xfrm>
            <a:off x="609600" y="990600"/>
            <a:ext cx="2417135" cy="177165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533400" y="2819400"/>
            <a:ext cx="2971800" cy="369332"/>
          </a:xfrm>
          <a:prstGeom prst="rect">
            <a:avLst/>
          </a:prstGeom>
          <a:noFill/>
        </p:spPr>
        <p:txBody>
          <a:bodyPr wrap="square" rtlCol="0">
            <a:spAutoFit/>
          </a:bodyPr>
          <a:lstStyle/>
          <a:p>
            <a:r>
              <a:rPr lang="en-US" b="1" dirty="0" smtClean="0">
                <a:latin typeface="Lucida Handwriting" pitchFamily="66" charset="0"/>
              </a:rPr>
              <a:t>HOUSE HOLDS</a:t>
            </a:r>
            <a:endParaRPr lang="en-US" b="1" dirty="0">
              <a:latin typeface="Lucida Handwriting" pitchFamily="66" charset="0"/>
            </a:endParaRPr>
          </a:p>
        </p:txBody>
      </p:sp>
      <p:pic>
        <p:nvPicPr>
          <p:cNvPr id="2051" name="Picture 3" descr="F:\SWM\0068bc34298a00be0293b38d778f1172.jpg"/>
          <p:cNvPicPr>
            <a:picLocks noChangeAspect="1" noChangeArrowheads="1"/>
          </p:cNvPicPr>
          <p:nvPr/>
        </p:nvPicPr>
        <p:blipFill>
          <a:blip r:embed="rId3"/>
          <a:srcRect/>
          <a:stretch>
            <a:fillRect/>
          </a:stretch>
        </p:blipFill>
        <p:spPr bwMode="auto">
          <a:xfrm>
            <a:off x="3352800" y="990092"/>
            <a:ext cx="2590800" cy="1753108"/>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p:cNvSpPr txBox="1"/>
          <p:nvPr/>
        </p:nvSpPr>
        <p:spPr>
          <a:xfrm>
            <a:off x="3429000" y="2819400"/>
            <a:ext cx="2667000" cy="369332"/>
          </a:xfrm>
          <a:prstGeom prst="rect">
            <a:avLst/>
          </a:prstGeom>
          <a:noFill/>
        </p:spPr>
        <p:txBody>
          <a:bodyPr wrap="square" rtlCol="0">
            <a:spAutoFit/>
          </a:bodyPr>
          <a:lstStyle/>
          <a:p>
            <a:r>
              <a:rPr lang="en-US" b="1" dirty="0" smtClean="0">
                <a:latin typeface="Lucida Handwriting" pitchFamily="66" charset="0"/>
              </a:rPr>
              <a:t>AGRICULTURE</a:t>
            </a:r>
          </a:p>
        </p:txBody>
      </p:sp>
      <p:pic>
        <p:nvPicPr>
          <p:cNvPr id="2052" name="Picture 4" descr="F:\SWM\industrial-clipart-industry-15.png"/>
          <p:cNvPicPr>
            <a:picLocks noChangeAspect="1" noChangeArrowheads="1"/>
          </p:cNvPicPr>
          <p:nvPr/>
        </p:nvPicPr>
        <p:blipFill>
          <a:blip r:embed="rId4"/>
          <a:srcRect/>
          <a:stretch>
            <a:fillRect/>
          </a:stretch>
        </p:blipFill>
        <p:spPr bwMode="auto">
          <a:xfrm>
            <a:off x="6248400" y="909320"/>
            <a:ext cx="2438400" cy="1986280"/>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6629400" y="3048000"/>
            <a:ext cx="2438400" cy="369332"/>
          </a:xfrm>
          <a:prstGeom prst="rect">
            <a:avLst/>
          </a:prstGeom>
          <a:noFill/>
        </p:spPr>
        <p:txBody>
          <a:bodyPr wrap="square" rtlCol="0">
            <a:spAutoFit/>
          </a:bodyPr>
          <a:lstStyle/>
          <a:p>
            <a:r>
              <a:rPr lang="en-US" b="1" dirty="0" smtClean="0">
                <a:latin typeface="Lucida Handwriting" pitchFamily="66" charset="0"/>
              </a:rPr>
              <a:t>INDUSTRY</a:t>
            </a:r>
          </a:p>
        </p:txBody>
      </p:sp>
      <p:pic>
        <p:nvPicPr>
          <p:cNvPr id="2053" name="Picture 5" descr="F:\SWM\$_35.JPG"/>
          <p:cNvPicPr>
            <a:picLocks noChangeAspect="1" noChangeArrowheads="1"/>
          </p:cNvPicPr>
          <p:nvPr/>
        </p:nvPicPr>
        <p:blipFill>
          <a:blip r:embed="rId5"/>
          <a:srcRect/>
          <a:stretch>
            <a:fillRect/>
          </a:stretch>
        </p:blipFill>
        <p:spPr bwMode="auto">
          <a:xfrm>
            <a:off x="1828800" y="3581400"/>
            <a:ext cx="2743200" cy="2084832"/>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p:cNvSpPr txBox="1"/>
          <p:nvPr/>
        </p:nvSpPr>
        <p:spPr>
          <a:xfrm>
            <a:off x="1905000" y="5867400"/>
            <a:ext cx="2667000" cy="369332"/>
          </a:xfrm>
          <a:prstGeom prst="rect">
            <a:avLst/>
          </a:prstGeom>
          <a:noFill/>
        </p:spPr>
        <p:txBody>
          <a:bodyPr wrap="square" rtlCol="0">
            <a:spAutoFit/>
          </a:bodyPr>
          <a:lstStyle/>
          <a:p>
            <a:r>
              <a:rPr lang="en-US" b="1" dirty="0" smtClean="0">
                <a:latin typeface="Lucida Handwriting" pitchFamily="66" charset="0"/>
              </a:rPr>
              <a:t>CONSTRUCTION</a:t>
            </a:r>
          </a:p>
        </p:txBody>
      </p:sp>
      <p:pic>
        <p:nvPicPr>
          <p:cNvPr id="2054" name="Picture 6" descr="F:\SWM\hospital.png"/>
          <p:cNvPicPr>
            <a:picLocks noChangeAspect="1" noChangeArrowheads="1"/>
          </p:cNvPicPr>
          <p:nvPr/>
        </p:nvPicPr>
        <p:blipFill>
          <a:blip r:embed="rId6"/>
          <a:srcRect l="7252" t="13385" r="6870" b="11801"/>
          <a:stretch>
            <a:fillRect/>
          </a:stretch>
        </p:blipFill>
        <p:spPr bwMode="auto">
          <a:xfrm>
            <a:off x="4806820" y="3505200"/>
            <a:ext cx="2736980" cy="1987296"/>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TextBox 12"/>
          <p:cNvSpPr txBox="1"/>
          <p:nvPr/>
        </p:nvSpPr>
        <p:spPr>
          <a:xfrm>
            <a:off x="5181600" y="5791200"/>
            <a:ext cx="2438400" cy="369332"/>
          </a:xfrm>
          <a:prstGeom prst="rect">
            <a:avLst/>
          </a:prstGeom>
          <a:noFill/>
        </p:spPr>
        <p:txBody>
          <a:bodyPr wrap="square" rtlCol="0">
            <a:spAutoFit/>
          </a:bodyPr>
          <a:lstStyle/>
          <a:p>
            <a:r>
              <a:rPr lang="en-US" b="1" dirty="0" smtClean="0">
                <a:latin typeface="Lucida Handwriting" pitchFamily="66" charset="0"/>
              </a:rPr>
              <a:t>INSTITUTION 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Solid waste management</a:t>
            </a:r>
            <a:br>
              <a:rPr lang="en-US" dirty="0" smtClean="0"/>
            </a:br>
            <a:r>
              <a:rPr lang="en-US" dirty="0" smtClean="0"/>
              <a:t>	“3rs”</a:t>
            </a:r>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3074" name="Picture 2" descr="F:\SWM\485b5476af386db266d625b59022715a--reduce-reuse-recycle-logo-free.jpg"/>
          <p:cNvPicPr>
            <a:picLocks noChangeAspect="1" noChangeArrowheads="1"/>
          </p:cNvPicPr>
          <p:nvPr/>
        </p:nvPicPr>
        <p:blipFill>
          <a:blip r:embed="rId2"/>
          <a:srcRect/>
          <a:stretch>
            <a:fillRect/>
          </a:stretch>
        </p:blipFill>
        <p:spPr bwMode="auto">
          <a:xfrm>
            <a:off x="2743200" y="2209800"/>
            <a:ext cx="3276600" cy="333892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533400" y="0"/>
            <a:ext cx="8308975" cy="609600"/>
          </a:xfrm>
        </p:spPr>
        <p:txBody>
          <a:bodyPr>
            <a:normAutofit fontScale="90000"/>
          </a:bodyPr>
          <a:lstStyle/>
          <a:p>
            <a:pPr eaLnBrk="1" hangingPunct="1">
              <a:defRPr/>
            </a:pPr>
            <a:r>
              <a:rPr lang="en-US" dirty="0" smtClean="0"/>
              <a:t>   Electronic waste (E-waste)</a:t>
            </a:r>
          </a:p>
        </p:txBody>
      </p:sp>
      <p:sp>
        <p:nvSpPr>
          <p:cNvPr id="9219" name="Rectangle 3"/>
          <p:cNvSpPr>
            <a:spLocks noGrp="1" noRot="1" noChangeArrowheads="1"/>
          </p:cNvSpPr>
          <p:nvPr>
            <p:ph type="body" idx="1"/>
          </p:nvPr>
        </p:nvSpPr>
        <p:spPr>
          <a:xfrm>
            <a:off x="914400" y="3276600"/>
            <a:ext cx="8229600" cy="3581400"/>
          </a:xfrm>
        </p:spPr>
        <p:txBody>
          <a:bodyPr>
            <a:normAutofit/>
          </a:bodyPr>
          <a:lstStyle/>
          <a:p>
            <a:pPr algn="just" eaLnBrk="1" hangingPunct="1">
              <a:defRPr/>
            </a:pPr>
            <a:r>
              <a:rPr lang="en-US" sz="2800" b="1" dirty="0" smtClean="0">
                <a:latin typeface="Arial Narrow" pitchFamily="34" charset="0"/>
              </a:rPr>
              <a:t>Among top ten cities generating e-waste, Mumbai ranks first followed by Delhi, Bangalore, Chennai, Kolkata, </a:t>
            </a:r>
            <a:r>
              <a:rPr lang="en-US" sz="2800" b="1" dirty="0" err="1" smtClean="0">
                <a:latin typeface="Arial Narrow" pitchFamily="34" charset="0"/>
              </a:rPr>
              <a:t>Ahmedabad</a:t>
            </a:r>
            <a:r>
              <a:rPr lang="en-US" sz="2800" b="1" dirty="0" smtClean="0">
                <a:latin typeface="Arial Narrow" pitchFamily="34" charset="0"/>
              </a:rPr>
              <a:t>, Hyderabad, </a:t>
            </a:r>
            <a:r>
              <a:rPr lang="en-US" sz="2800" b="1" dirty="0" err="1" smtClean="0">
                <a:latin typeface="Arial Narrow" pitchFamily="34" charset="0"/>
              </a:rPr>
              <a:t>Pune</a:t>
            </a:r>
            <a:r>
              <a:rPr lang="en-US" sz="2800" b="1" dirty="0" smtClean="0">
                <a:latin typeface="Arial Narrow" pitchFamily="34" charset="0"/>
              </a:rPr>
              <a:t>, </a:t>
            </a:r>
            <a:r>
              <a:rPr lang="en-US" sz="2800" b="1" dirty="0" err="1" smtClean="0">
                <a:latin typeface="Arial Narrow" pitchFamily="34" charset="0"/>
              </a:rPr>
              <a:t>Surat</a:t>
            </a:r>
            <a:r>
              <a:rPr lang="en-US" sz="2800" b="1" dirty="0" smtClean="0">
                <a:latin typeface="Arial Narrow" pitchFamily="34" charset="0"/>
              </a:rPr>
              <a:t> and Nagpur. </a:t>
            </a:r>
          </a:p>
          <a:p>
            <a:pPr algn="just" eaLnBrk="1" hangingPunct="1">
              <a:defRPr/>
            </a:pPr>
            <a:endParaRPr lang="en-US" sz="2800" b="1" dirty="0" smtClean="0">
              <a:latin typeface="Arial Narrow" pitchFamily="34" charset="0"/>
            </a:endParaRPr>
          </a:p>
        </p:txBody>
      </p:sp>
      <p:pic>
        <p:nvPicPr>
          <p:cNvPr id="4" name="Picture 4" descr="e-waste2">
            <a:hlinkClick r:id="rId3"/>
          </p:cNvPr>
          <p:cNvPicPr>
            <a:picLocks noChangeAspect="1" noChangeArrowheads="1"/>
          </p:cNvPicPr>
          <p:nvPr/>
        </p:nvPicPr>
        <p:blipFill>
          <a:blip r:embed="rId4" cstate="print"/>
          <a:srcRect/>
          <a:stretch>
            <a:fillRect/>
          </a:stretch>
        </p:blipFill>
        <p:spPr bwMode="auto">
          <a:xfrm>
            <a:off x="1143000" y="914400"/>
            <a:ext cx="3505200" cy="2514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762000" y="0"/>
            <a:ext cx="7421880" cy="762000"/>
          </a:xfrm>
        </p:spPr>
        <p:txBody>
          <a:bodyPr/>
          <a:lstStyle/>
          <a:p>
            <a:pPr eaLnBrk="1" hangingPunct="1">
              <a:defRPr/>
            </a:pPr>
            <a:r>
              <a:rPr lang="en-US" dirty="0" smtClean="0"/>
              <a:t>Composition of E-waste </a:t>
            </a:r>
          </a:p>
        </p:txBody>
      </p:sp>
      <p:sp>
        <p:nvSpPr>
          <p:cNvPr id="13315" name="Rectangle 3"/>
          <p:cNvSpPr>
            <a:spLocks noGrp="1" noRot="1" noChangeArrowheads="1"/>
          </p:cNvSpPr>
          <p:nvPr>
            <p:ph type="body" idx="1"/>
          </p:nvPr>
        </p:nvSpPr>
        <p:spPr>
          <a:xfrm>
            <a:off x="685800" y="762000"/>
            <a:ext cx="8458200" cy="5486400"/>
          </a:xfrm>
        </p:spPr>
        <p:txBody>
          <a:bodyPr>
            <a:normAutofit lnSpcReduction="10000"/>
          </a:bodyPr>
          <a:lstStyle/>
          <a:p>
            <a:pPr algn="just" eaLnBrk="1" hangingPunct="1">
              <a:lnSpc>
                <a:spcPct val="80000"/>
              </a:lnSpc>
              <a:defRPr/>
            </a:pPr>
            <a:r>
              <a:rPr lang="en-US" sz="2800" dirty="0" smtClean="0">
                <a:solidFill>
                  <a:srgbClr val="0070C0"/>
                </a:solidFill>
              </a:rPr>
              <a:t>Composition of E-waste is very diverse and differs in products across different categories. It contains more than 1000 different substances, which fall under “hazardous” and “non-hazardous” categories</a:t>
            </a:r>
            <a:r>
              <a:rPr lang="en-US" sz="2800" dirty="0" smtClean="0"/>
              <a:t>.</a:t>
            </a:r>
          </a:p>
          <a:p>
            <a:pPr algn="just" eaLnBrk="1" hangingPunct="1">
              <a:lnSpc>
                <a:spcPct val="80000"/>
              </a:lnSpc>
              <a:defRPr/>
            </a:pPr>
            <a:endParaRPr lang="en-US" sz="2800" dirty="0" smtClean="0"/>
          </a:p>
          <a:p>
            <a:pPr algn="just" eaLnBrk="1" hangingPunct="1">
              <a:lnSpc>
                <a:spcPct val="80000"/>
              </a:lnSpc>
              <a:defRPr/>
            </a:pPr>
            <a:r>
              <a:rPr lang="en-US" sz="2800" dirty="0" smtClean="0"/>
              <a:t>Broadly, it consists of ferrous and nonferrous metals, plastics, glass, wood &amp; plywood, printed circuit boards, concrete and ceramics, rubber and other items. Iron and steel constitutes about 50% of the e-waste  followed by plastics (21%), non ferrous metals (13%) and other constituents. </a:t>
            </a:r>
          </a:p>
          <a:p>
            <a:pPr algn="just" eaLnBrk="1" hangingPunct="1">
              <a:lnSpc>
                <a:spcPct val="80000"/>
              </a:lnSpc>
              <a:defRPr/>
            </a:pPr>
            <a:endParaRPr lang="en-US" sz="2800" dirty="0" smtClean="0"/>
          </a:p>
          <a:p>
            <a:pPr algn="just" eaLnBrk="1" hangingPunct="1">
              <a:lnSpc>
                <a:spcPct val="80000"/>
              </a:lnSpc>
              <a:defRPr/>
            </a:pPr>
            <a:r>
              <a:rPr lang="en-US" sz="2800" dirty="0" smtClean="0">
                <a:solidFill>
                  <a:srgbClr val="C00000"/>
                </a:solidFill>
              </a:rPr>
              <a:t>Non-ferrous metals consist of metals like copper, </a:t>
            </a:r>
            <a:r>
              <a:rPr lang="en-US" sz="2800" dirty="0" err="1" smtClean="0">
                <a:solidFill>
                  <a:srgbClr val="C00000"/>
                </a:solidFill>
              </a:rPr>
              <a:t>aluminium</a:t>
            </a:r>
            <a:r>
              <a:rPr lang="en-US" sz="2800" dirty="0" smtClean="0">
                <a:solidFill>
                  <a:srgbClr val="C00000"/>
                </a:solidFill>
              </a:rPr>
              <a:t> and precious metals </a:t>
            </a:r>
            <a:r>
              <a:rPr lang="en-US" sz="2800" dirty="0" err="1" smtClean="0">
                <a:solidFill>
                  <a:srgbClr val="C00000"/>
                </a:solidFill>
              </a:rPr>
              <a:t>eg</a:t>
            </a:r>
            <a:r>
              <a:rPr lang="en-US" sz="2800" dirty="0" smtClean="0">
                <a:solidFill>
                  <a:srgbClr val="C00000"/>
                </a:solidFill>
              </a:rPr>
              <a:t>. silver, gold, platinum, palladium etc</a:t>
            </a:r>
            <a:r>
              <a:rPr lang="en-US" sz="2800"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2188</TotalTime>
  <Words>979</Words>
  <Application>Microsoft Office PowerPoint</Application>
  <PresentationFormat>On-screen Show (4:3)</PresentationFormat>
  <Paragraphs>106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Slide 1</vt:lpstr>
      <vt:lpstr>     SOIL POLLUTION </vt:lpstr>
      <vt:lpstr>Causes of Soil Pollution</vt:lpstr>
      <vt:lpstr>Waste materials can be broadly divided into three categories:</vt:lpstr>
      <vt:lpstr>Solid wastes</vt:lpstr>
      <vt:lpstr>Sources of solid wastes</vt:lpstr>
      <vt:lpstr>Solid waste management  “3rs”</vt:lpstr>
      <vt:lpstr>   Electronic waste (E-waste)</vt:lpstr>
      <vt:lpstr>Composition of E-waste </vt:lpstr>
      <vt:lpstr>Radioactive wastes</vt:lpstr>
      <vt:lpstr>Health effects </vt:lpstr>
      <vt:lpstr> Bioaccumulation </vt:lpstr>
      <vt:lpstr>Slide 13</vt:lpstr>
      <vt:lpstr>Slide 14</vt:lpstr>
      <vt:lpstr> </vt:lpstr>
      <vt:lpstr>Slide 16</vt:lpstr>
      <vt:lpstr>Solid Waste Management</vt:lpstr>
      <vt:lpstr>Recycling and recovery of materials </vt:lpstr>
      <vt:lpstr>   Reforesting</vt:lpstr>
      <vt:lpstr>Soil Remediation</vt:lpstr>
      <vt:lpstr>Slide 21</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Pollution</dc:title>
  <dc:creator>user</dc:creator>
  <cp:lastModifiedBy>hp</cp:lastModifiedBy>
  <cp:revision>380</cp:revision>
  <dcterms:created xsi:type="dcterms:W3CDTF">2016-01-11T13:59:51Z</dcterms:created>
  <dcterms:modified xsi:type="dcterms:W3CDTF">2019-08-16T07:09:37Z</dcterms:modified>
</cp:coreProperties>
</file>