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8" r:id="rId2"/>
    <p:sldId id="256" r:id="rId3"/>
    <p:sldId id="257" r:id="rId4"/>
    <p:sldId id="258" r:id="rId5"/>
    <p:sldId id="264" r:id="rId6"/>
    <p:sldId id="262" r:id="rId7"/>
    <p:sldId id="266" r:id="rId8"/>
    <p:sldId id="268" r:id="rId9"/>
    <p:sldId id="259" r:id="rId10"/>
    <p:sldId id="267" r:id="rId11"/>
    <p:sldId id="269" r:id="rId12"/>
    <p:sldId id="270" r:id="rId13"/>
    <p:sldId id="272" r:id="rId14"/>
    <p:sldId id="275" r:id="rId15"/>
    <p:sldId id="265" r:id="rId16"/>
    <p:sldId id="271" r:id="rId17"/>
    <p:sldId id="277"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FD5ADFA8-82C6-4D66-B7CF-A1BA79580090}">
          <p14:sldIdLst>
            <p14:sldId id="256"/>
            <p14:sldId id="257"/>
            <p14:sldId id="258"/>
            <p14:sldId id="264"/>
          </p14:sldIdLst>
        </p14:section>
        <p14:section name="Untitled Section" id="{F3AC0843-D41E-43B8-8D5B-0C59108B1DD6}">
          <p14:sldIdLst>
            <p14:sldId id="262"/>
            <p14:sldId id="266"/>
            <p14:sldId id="268"/>
            <p14:sldId id="259"/>
            <p14:sldId id="267"/>
            <p14:sldId id="269"/>
            <p14:sldId id="270"/>
            <p14:sldId id="272"/>
            <p14:sldId id="275"/>
            <p14:sldId id="265"/>
            <p14:sldId id="271"/>
            <p14:sldId id="277"/>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E4A6D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671"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162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94213-2D14-4076-A5E7-8B3A22091674}" type="datetimeFigureOut">
              <a:rPr lang="en-US" smtClean="0"/>
              <a:pPr/>
              <a:t>17-Aug-19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B8570-FFDC-497E-9863-80742987A4DA}" type="slidenum">
              <a:rPr lang="en-US" smtClean="0"/>
              <a:pPr/>
              <a:t>‹#›</a:t>
            </a:fld>
            <a:endParaRPr lang="en-US"/>
          </a:p>
        </p:txBody>
      </p:sp>
    </p:spTree>
    <p:extLst>
      <p:ext uri="{BB962C8B-B14F-4D97-AF65-F5344CB8AC3E}">
        <p14:creationId xmlns="" xmlns:p14="http://schemas.microsoft.com/office/powerpoint/2010/main" val="340379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8570-FFDC-497E-9863-80742987A4DA}" type="slidenum">
              <a:rPr lang="en-US" smtClean="0"/>
              <a:pPr/>
              <a:t>4</a:t>
            </a:fld>
            <a:endParaRPr lang="en-US"/>
          </a:p>
        </p:txBody>
      </p:sp>
    </p:spTree>
    <p:extLst>
      <p:ext uri="{BB962C8B-B14F-4D97-AF65-F5344CB8AC3E}">
        <p14:creationId xmlns="" xmlns:p14="http://schemas.microsoft.com/office/powerpoint/2010/main" val="384984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27756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425913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79415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421478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141303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265133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70265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205167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416864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247269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321A6-419B-41A6-92A7-179354AB4211}" type="datetimeFigureOut">
              <a:rPr lang="en-US" smtClean="0"/>
              <a:pPr/>
              <a:t>17-Aug-19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394380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321A6-419B-41A6-92A7-179354AB4211}" type="datetimeFigureOut">
              <a:rPr lang="en-US" smtClean="0"/>
              <a:pPr/>
              <a:t>17-Aug-19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8CB3A-0C8E-4DC7-8769-7A61C57D2DF4}" type="slidenum">
              <a:rPr lang="en-US" smtClean="0"/>
              <a:pPr/>
              <a:t>‹#›</a:t>
            </a:fld>
            <a:endParaRPr lang="en-US" dirty="0"/>
          </a:p>
        </p:txBody>
      </p:sp>
    </p:spTree>
    <p:extLst>
      <p:ext uri="{BB962C8B-B14F-4D97-AF65-F5344CB8AC3E}">
        <p14:creationId xmlns="" xmlns:p14="http://schemas.microsoft.com/office/powerpoint/2010/main" val="229489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25668"/>
          </a:xfrm>
        </p:spPr>
        <p:txBody>
          <a:bodyPr>
            <a:normAutofit/>
          </a:bodyPr>
          <a:lstStyle/>
          <a:p>
            <a:r>
              <a:rPr lang="en-US" sz="5400" dirty="0" smtClean="0"/>
              <a:t>  </a:t>
            </a:r>
            <a:endParaRPr lang="en-US" sz="5400" dirty="0"/>
          </a:p>
        </p:txBody>
      </p:sp>
      <p:sp>
        <p:nvSpPr>
          <p:cNvPr id="3" name="Rectangle 2"/>
          <p:cNvSpPr/>
          <p:nvPr/>
        </p:nvSpPr>
        <p:spPr>
          <a:xfrm>
            <a:off x="714348" y="928670"/>
            <a:ext cx="7715304" cy="1569660"/>
          </a:xfrm>
          <a:prstGeom prst="rect">
            <a:avLst/>
          </a:prstGeom>
        </p:spPr>
        <p:txBody>
          <a:bodyPr wrap="square">
            <a:spAutoFit/>
          </a:bodyPr>
          <a:lstStyle/>
          <a:p>
            <a:pPr algn="ctr"/>
            <a:r>
              <a:rPr lang="en-US" sz="4800" dirty="0" smtClean="0">
                <a:ln w="18415" cmpd="sng">
                  <a:solidFill>
                    <a:srgbClr val="FFFFFF"/>
                  </a:solidFill>
                  <a:prstDash val="solid"/>
                </a:ln>
                <a:effectLst>
                  <a:outerShdw blurRad="63500" dir="3600000" algn="tl" rotWithShape="0">
                    <a:srgbClr val="000000">
                      <a:alpha val="70000"/>
                    </a:srgbClr>
                  </a:outerShdw>
                </a:effectLst>
                <a:latin typeface="Forte" pitchFamily="66" charset="0"/>
              </a:rPr>
              <a:t>TOOLS </a:t>
            </a:r>
            <a:r>
              <a:rPr lang="en-US" sz="4800" dirty="0" smtClean="0">
                <a:ln w="18415" cmpd="sng">
                  <a:solidFill>
                    <a:srgbClr val="FFFFFF"/>
                  </a:solidFill>
                  <a:prstDash val="solid"/>
                </a:ln>
                <a:effectLst>
                  <a:outerShdw blurRad="63500" dir="3600000" algn="tl" rotWithShape="0">
                    <a:srgbClr val="000000">
                      <a:alpha val="70000"/>
                    </a:srgbClr>
                  </a:outerShdw>
                </a:effectLst>
                <a:latin typeface="Forte" pitchFamily="66" charset="0"/>
              </a:rPr>
              <a:t>FOR MEASURING NANOSTRUCTURE</a:t>
            </a:r>
            <a:endParaRPr lang="en-US" sz="4800" dirty="0">
              <a:ln w="18415" cmpd="sng">
                <a:solidFill>
                  <a:srgbClr val="FFFFFF"/>
                </a:solidFill>
                <a:prstDash val="solid"/>
              </a:ln>
              <a:effectLst>
                <a:outerShdw blurRad="63500" dir="3600000" algn="tl" rotWithShape="0">
                  <a:srgbClr val="000000">
                    <a:alpha val="70000"/>
                  </a:srgbClr>
                </a:outerShdw>
              </a:effectLst>
              <a:latin typeface="Forte" pitchFamily="66" charset="0"/>
            </a:endParaRPr>
          </a:p>
        </p:txBody>
      </p:sp>
      <p:sp>
        <p:nvSpPr>
          <p:cNvPr id="4" name="Rectangle 3"/>
          <p:cNvSpPr/>
          <p:nvPr/>
        </p:nvSpPr>
        <p:spPr>
          <a:xfrm>
            <a:off x="3071802" y="4929198"/>
            <a:ext cx="5572164" cy="1384995"/>
          </a:xfrm>
          <a:prstGeom prst="rect">
            <a:avLst/>
          </a:prstGeom>
        </p:spPr>
        <p:txBody>
          <a:bodyPr wrap="square">
            <a:spAutoFit/>
          </a:bodyPr>
          <a:lstStyle/>
          <a:p>
            <a:pPr algn="ctr"/>
            <a:r>
              <a:rPr lang="en-US" sz="2800" dirty="0" err="1" smtClean="0"/>
              <a:t>Rekha</a:t>
            </a:r>
            <a:r>
              <a:rPr lang="en-US" sz="2800" dirty="0" smtClean="0"/>
              <a:t> </a:t>
            </a:r>
            <a:r>
              <a:rPr lang="en-US" sz="2800" dirty="0" err="1" smtClean="0"/>
              <a:t>Unni</a:t>
            </a:r>
            <a:r>
              <a:rPr lang="en-US" sz="2800" dirty="0" smtClean="0"/>
              <a:t/>
            </a:r>
            <a:br>
              <a:rPr lang="en-US" sz="2800" dirty="0" smtClean="0"/>
            </a:br>
            <a:r>
              <a:rPr lang="en-US" sz="2800" dirty="0" smtClean="0"/>
              <a:t>Assistant Professor in Chemistry</a:t>
            </a:r>
            <a:br>
              <a:rPr lang="en-US" sz="2800" dirty="0" smtClean="0"/>
            </a:br>
            <a:r>
              <a:rPr lang="en-US" sz="2800" dirty="0" smtClean="0"/>
              <a:t>Christian College </a:t>
            </a:r>
            <a:r>
              <a:rPr lang="en-US" sz="2800" dirty="0" err="1" smtClean="0"/>
              <a:t>Chengannur</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840" y="1531495"/>
            <a:ext cx="4653884" cy="1847503"/>
          </a:xfrm>
          <a:solidFill>
            <a:schemeClr val="accent6">
              <a:lumMod val="40000"/>
              <a:lumOff val="60000"/>
            </a:schemeClr>
          </a:solidFill>
        </p:spPr>
        <p:txBody>
          <a:bodyPr/>
          <a:lstStyle/>
          <a:p>
            <a:pPr marL="0" indent="0">
              <a:buNone/>
            </a:pPr>
            <a:r>
              <a:rPr lang="en-US" sz="2800" i="1" dirty="0" smtClean="0"/>
              <a:t>It is a type of microscope that uses a beam of electrons to create an image of the specimen</a:t>
            </a:r>
          </a:p>
          <a:p>
            <a:endParaRPr lang="en-US" i="1" dirty="0" smtClean="0"/>
          </a:p>
          <a:p>
            <a:endParaRPr lang="en-US" i="1" dirty="0"/>
          </a:p>
        </p:txBody>
      </p:sp>
      <p:sp>
        <p:nvSpPr>
          <p:cNvPr id="4" name="TextBox 3"/>
          <p:cNvSpPr txBox="1"/>
          <p:nvPr/>
        </p:nvSpPr>
        <p:spPr>
          <a:xfrm flipH="1">
            <a:off x="-1828800" y="676828"/>
            <a:ext cx="685800" cy="369332"/>
          </a:xfrm>
          <a:prstGeom prst="rect">
            <a:avLst/>
          </a:prstGeom>
          <a:solidFill>
            <a:schemeClr val="tx2">
              <a:lumMod val="20000"/>
              <a:lumOff val="80000"/>
            </a:schemeClr>
          </a:solidFill>
        </p:spPr>
        <p:txBody>
          <a:bodyPr wrap="square" rtlCol="0">
            <a:spAutoFit/>
          </a:bodyPr>
          <a:lstStyle/>
          <a:p>
            <a:endParaRPr lang="en-US" dirty="0"/>
          </a:p>
        </p:txBody>
      </p:sp>
      <p:sp>
        <p:nvSpPr>
          <p:cNvPr id="7" name="TextBox 6"/>
          <p:cNvSpPr txBox="1"/>
          <p:nvPr/>
        </p:nvSpPr>
        <p:spPr>
          <a:xfrm>
            <a:off x="5181600" y="1524000"/>
            <a:ext cx="3770194"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Electron microscope have a greater resolving power than a light powered optical microscope because electrons have wavelengths about 100,000 times shorter than photons</a:t>
            </a:r>
            <a:endParaRPr lang="en-US" sz="2400" dirty="0"/>
          </a:p>
        </p:txBody>
      </p:sp>
      <p:sp>
        <p:nvSpPr>
          <p:cNvPr id="10" name="TextBox 9"/>
          <p:cNvSpPr txBox="1"/>
          <p:nvPr/>
        </p:nvSpPr>
        <p:spPr>
          <a:xfrm>
            <a:off x="281840" y="3582650"/>
            <a:ext cx="4343400" cy="295465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  Electromagnetic or electrostatic lenses are used to control the path of electrons</a:t>
            </a:r>
          </a:p>
          <a:p>
            <a:r>
              <a:rPr lang="en-US" sz="2400" dirty="0" smtClean="0"/>
              <a:t>Electromagnetic lens is designed as a solenoid , electron beam passes through the </a:t>
            </a:r>
            <a:r>
              <a:rPr lang="en-US" sz="2400" dirty="0" err="1" smtClean="0"/>
              <a:t>centre</a:t>
            </a:r>
            <a:r>
              <a:rPr lang="en-US" sz="2400" dirty="0" smtClean="0"/>
              <a:t> of solenoid towards the sample.</a:t>
            </a:r>
          </a:p>
          <a:p>
            <a:endParaRPr lang="en-US" dirty="0" smtClean="0"/>
          </a:p>
        </p:txBody>
      </p:sp>
      <p:sp>
        <p:nvSpPr>
          <p:cNvPr id="11" name="TextBox 10"/>
          <p:cNvSpPr txBox="1"/>
          <p:nvPr/>
        </p:nvSpPr>
        <p:spPr>
          <a:xfrm>
            <a:off x="4746364" y="4834328"/>
            <a:ext cx="4430973" cy="150810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u="sng" dirty="0" smtClean="0"/>
              <a:t>TYPES OF ELECTRON MICROSCOPES</a:t>
            </a:r>
          </a:p>
          <a:p>
            <a:endParaRPr lang="en-US" b="1" dirty="0" smtClean="0"/>
          </a:p>
          <a:p>
            <a:r>
              <a:rPr lang="en-US" b="1" dirty="0"/>
              <a:t> </a:t>
            </a:r>
            <a:r>
              <a:rPr lang="en-US" b="1" dirty="0" smtClean="0"/>
              <a:t>1.TRANSMISSION ELECTRON MICROSCOPE</a:t>
            </a:r>
          </a:p>
          <a:p>
            <a:endParaRPr lang="en-US" b="1" dirty="0" smtClean="0"/>
          </a:p>
          <a:p>
            <a:r>
              <a:rPr lang="en-US" b="1" dirty="0" smtClean="0"/>
              <a:t>2.SCANNING ELECTRON MICROSCOPE</a:t>
            </a:r>
            <a:endParaRPr lang="en-US" b="1" dirty="0"/>
          </a:p>
        </p:txBody>
      </p:sp>
      <p:sp>
        <p:nvSpPr>
          <p:cNvPr id="5" name="Rectangle 4"/>
          <p:cNvSpPr/>
          <p:nvPr/>
        </p:nvSpPr>
        <p:spPr>
          <a:xfrm>
            <a:off x="73143" y="295870"/>
            <a:ext cx="9104194" cy="92333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rgbClr val="FF0000">
                      <a:alpha val="40000"/>
                    </a:srgbClr>
                  </a:glow>
                  <a:outerShdw blurRad="50800" dist="39000" dir="5460000" algn="tl">
                    <a:srgbClr val="000000">
                      <a:alpha val="38000"/>
                    </a:srgbClr>
                  </a:outerShdw>
                  <a:reflection blurRad="6350" stA="55000" endA="300" endPos="45500" dir="5400000" sy="-100000" algn="bl" rotWithShape="0"/>
                </a:effectLst>
                <a:latin typeface="Chiller" pitchFamily="82" charset="0"/>
              </a:rPr>
              <a:t>ELECTRON MICROSCOPE (EM)</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rgbClr val="FF0000">
                    <a:alpha val="40000"/>
                  </a:srgbClr>
                </a:glow>
                <a:outerShdw blurRad="50800" dist="39000" dir="5460000" algn="tl">
                  <a:srgbClr val="000000">
                    <a:alpha val="38000"/>
                  </a:srgbClr>
                </a:outerShdw>
                <a:reflection blurRad="6350" stA="55000" endA="300" endPos="45500" dir="5400000" sy="-100000" algn="bl" rotWithShape="0"/>
              </a:effectLst>
              <a:latin typeface="Chiller" pitchFamily="82" charset="0"/>
            </a:endParaRPr>
          </a:p>
        </p:txBody>
      </p:sp>
    </p:spTree>
    <p:extLst>
      <p:ext uri="{BB962C8B-B14F-4D97-AF65-F5344CB8AC3E}">
        <p14:creationId xmlns="" xmlns:p14="http://schemas.microsoft.com/office/powerpoint/2010/main" val="94011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3100"/>
                            </p:stCondLst>
                            <p:childTnLst>
                              <p:par>
                                <p:cTn id="12" presetID="22" presetClass="entr" presetSubtype="4"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par>
                          <p:cTn id="15" fill="hold">
                            <p:stCondLst>
                              <p:cond delay="3600"/>
                            </p:stCondLst>
                            <p:childTnLst>
                              <p:par>
                                <p:cTn id="16" presetID="2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par>
                          <p:cTn id="19" fill="hold">
                            <p:stCondLst>
                              <p:cond delay="41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4600"/>
                            </p:stCondLst>
                            <p:childTnLst>
                              <p:par>
                                <p:cTn id="26" presetID="16" presetClass="entr" presetSubtype="2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320525"/>
            <a:ext cx="8494698" cy="584775"/>
          </a:xfrm>
          <a:prstGeom prst="rect">
            <a:avLst/>
          </a:prstGeom>
          <a:noFill/>
        </p:spPr>
        <p:txBody>
          <a:bodyPr wrap="none" rtlCol="0">
            <a:spAutoFit/>
          </a:bodyPr>
          <a:lstStyle/>
          <a:p>
            <a:r>
              <a:rPr lang="en-US" sz="32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1.TRANSMISSION ELECTRON MICROSCOPE (TEM)</a:t>
            </a:r>
            <a:endParaRPr lang="en-US" sz="32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60872" y="1019311"/>
            <a:ext cx="8869856" cy="4524315"/>
          </a:xfrm>
          <a:prstGeom prst="rect">
            <a:avLst/>
          </a:prstGeom>
          <a:noFill/>
        </p:spPr>
        <p:txBody>
          <a:bodyPr wrap="square" rtlCol="0">
            <a:spAutoFit/>
          </a:bodyPr>
          <a:lstStyle/>
          <a:p>
            <a:pPr marL="285750" indent="-285750">
              <a:buFont typeface="Arial" charset="0"/>
              <a:buChar char="•"/>
            </a:pPr>
            <a:r>
              <a:rPr lang="en-US" sz="2400" b="1" dirty="0" smtClean="0">
                <a:solidFill>
                  <a:schemeClr val="bg1"/>
                </a:solidFill>
              </a:rPr>
              <a:t>TEM uses a high voltage electron beam to create an image.</a:t>
            </a:r>
          </a:p>
          <a:p>
            <a:pPr marL="285750" indent="-285750">
              <a:buFont typeface="Arial" charset="0"/>
              <a:buChar char="•"/>
            </a:pPr>
            <a:r>
              <a:rPr lang="en-US" sz="2400" b="1" dirty="0" smtClean="0">
                <a:solidFill>
                  <a:schemeClr val="bg1"/>
                </a:solidFill>
              </a:rPr>
              <a:t>The electrons are emitted by an electron gun , commonly fitted with a tungsten filament cathode as the electron source.</a:t>
            </a:r>
          </a:p>
          <a:p>
            <a:pPr marL="285750" indent="-285750">
              <a:buFont typeface="Arial" charset="0"/>
              <a:buChar char="•"/>
            </a:pPr>
            <a:r>
              <a:rPr lang="en-US" sz="2400" b="1" dirty="0" smtClean="0">
                <a:solidFill>
                  <a:schemeClr val="bg1"/>
                </a:solidFill>
              </a:rPr>
              <a:t>The electron beam is accelerated by an anode.</a:t>
            </a:r>
          </a:p>
          <a:p>
            <a:pPr marL="285750" indent="-285750">
              <a:buFont typeface="Arial" charset="0"/>
              <a:buChar char="•"/>
            </a:pPr>
            <a:r>
              <a:rPr lang="en-US" sz="2400" b="1" dirty="0" smtClean="0">
                <a:solidFill>
                  <a:schemeClr val="bg1"/>
                </a:solidFill>
              </a:rPr>
              <a:t>The spatial variation is recorded by hitting a fluorescent  screen , photographic plate or light sensitive sensor such as CCD(charge coupled device) camera.</a:t>
            </a:r>
            <a:endParaRPr lang="en-US" sz="2400" b="1" dirty="0">
              <a:solidFill>
                <a:schemeClr val="bg1"/>
              </a:solidFill>
            </a:endParaRPr>
          </a:p>
          <a:p>
            <a:pPr marL="285750" indent="-285750">
              <a:buFont typeface="Arial" charset="0"/>
              <a:buChar char="•"/>
            </a:pPr>
            <a:r>
              <a:rPr lang="en-US" sz="2400" b="1" dirty="0" smtClean="0">
                <a:solidFill>
                  <a:schemeClr val="bg1"/>
                </a:solidFill>
              </a:rPr>
              <a:t>TEM produce two dimensional,</a:t>
            </a:r>
          </a:p>
          <a:p>
            <a:r>
              <a:rPr lang="en-US" sz="2400" b="1" dirty="0" smtClean="0">
                <a:solidFill>
                  <a:schemeClr val="bg1"/>
                </a:solidFill>
              </a:rPr>
              <a:t>     Black and white images.</a:t>
            </a:r>
          </a:p>
          <a:p>
            <a:pPr marL="285750" indent="-285750">
              <a:buFont typeface="Arial" charset="0"/>
              <a:buChar char="•"/>
            </a:pPr>
            <a:endParaRPr lang="en-US" sz="2400" dirty="0" smtClean="0">
              <a:solidFill>
                <a:schemeClr val="bg1"/>
              </a:solidFill>
            </a:endParaRPr>
          </a:p>
          <a:p>
            <a:pPr marL="285750" indent="-285750">
              <a:buFont typeface="Arial" charset="0"/>
              <a:buChar char="•"/>
            </a:pPr>
            <a:endParaRPr lang="en-US" sz="2400" dirty="0" smtClean="0">
              <a:solidFill>
                <a:schemeClr val="bg1"/>
              </a:solidFill>
            </a:endParaRPr>
          </a:p>
          <a:p>
            <a:pPr marL="285750" indent="-285750">
              <a:buFont typeface="Arial" charset="0"/>
              <a:buChar char="•"/>
            </a:pPr>
            <a:endParaRPr lang="en-US" sz="2400" dirty="0">
              <a:solidFill>
                <a:schemeClr val="bg1"/>
              </a:solidFill>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894" y="302285"/>
            <a:ext cx="8849803" cy="6192390"/>
          </a:xfrm>
          <a:prstGeom prst="rect">
            <a:avLst/>
          </a:prstGeom>
        </p:spPr>
      </p:pic>
    </p:spTree>
    <p:extLst>
      <p:ext uri="{BB962C8B-B14F-4D97-AF65-F5344CB8AC3E}">
        <p14:creationId xmlns="" xmlns:p14="http://schemas.microsoft.com/office/powerpoint/2010/main" val="1148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61925"/>
            <a:ext cx="10820400" cy="1447800"/>
          </a:xfrm>
        </p:spPr>
        <p:txBody>
          <a:bodyPr/>
          <a:lstStyle/>
          <a:p>
            <a:r>
              <a:rPr lang="en-US" dirty="0" smtClean="0"/>
              <a:t>	</a:t>
            </a:r>
            <a:r>
              <a:rPr lang="en-US" dirty="0" smtClean="0">
                <a:solidFill>
                  <a:schemeClr val="bg1"/>
                </a:solidFill>
              </a:rPr>
              <a:t>2.</a:t>
            </a:r>
            <a:r>
              <a:rPr lang="en-US" sz="4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SCANNING ELECTRON MICROSCOPE(SEM)</a:t>
            </a:r>
            <a:endParaRPr lang="en-US" sz="40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flipH="1">
            <a:off x="12953999" y="6019800"/>
            <a:ext cx="45719" cy="76200"/>
          </a:xfrm>
        </p:spPr>
        <p:txBody>
          <a:bodyPr>
            <a:normAutofit fontScale="25000" lnSpcReduction="20000"/>
          </a:bodyPr>
          <a:lstStyle/>
          <a:p>
            <a:endParaRPr lang="en-US"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980090"/>
            <a:ext cx="4228241" cy="3124200"/>
          </a:xfrm>
          <a:prstGeom prst="rect">
            <a:avLst/>
          </a:prstGeom>
          <a:ln>
            <a:noFill/>
          </a:ln>
          <a:effectLst>
            <a:softEdge rad="112500"/>
          </a:effectLst>
        </p:spPr>
      </p:pic>
      <p:sp>
        <p:nvSpPr>
          <p:cNvPr id="5" name="TextBox 4"/>
          <p:cNvSpPr txBox="1"/>
          <p:nvPr/>
        </p:nvSpPr>
        <p:spPr>
          <a:xfrm>
            <a:off x="0" y="4026698"/>
            <a:ext cx="422824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effectLst>
                  <a:outerShdw blurRad="38100" dist="38100" dir="2700000" algn="tl">
                    <a:srgbClr val="000000">
                      <a:alpha val="43137"/>
                    </a:srgbClr>
                  </a:outerShdw>
                </a:effectLst>
              </a:rPr>
              <a:t>SCANNING ELECTRON MICROSCOPE</a:t>
            </a:r>
            <a:endParaRPr lang="en-US" b="1" dirty="0">
              <a:effectLst>
                <a:outerShdw blurRad="38100" dist="38100" dir="2700000" algn="tl">
                  <a:srgbClr val="000000">
                    <a:alpha val="43137"/>
                  </a:srgbClr>
                </a:outerShdw>
              </a:effectLst>
            </a:endParaRPr>
          </a:p>
        </p:txBody>
      </p:sp>
      <p:sp>
        <p:nvSpPr>
          <p:cNvPr id="6" name="TextBox 5"/>
          <p:cNvSpPr txBox="1"/>
          <p:nvPr/>
        </p:nvSpPr>
        <p:spPr>
          <a:xfrm>
            <a:off x="4804214" y="980090"/>
            <a:ext cx="3962400" cy="4370427"/>
          </a:xfrm>
          <a:prstGeom prst="rect">
            <a:avLst/>
          </a:prstGeom>
          <a:noFill/>
        </p:spPr>
        <p:txBody>
          <a:bodyPr wrap="square" rtlCol="0">
            <a:spAutoFit/>
          </a:bodyPr>
          <a:lstStyle/>
          <a:p>
            <a:pPr marL="285750" indent="-285750">
              <a:buFont typeface="Arial" charset="0"/>
              <a:buChar char="•"/>
            </a:pPr>
            <a:r>
              <a:rPr lang="en-US" sz="2000" b="1" dirty="0" smtClean="0">
                <a:solidFill>
                  <a:srgbClr val="FFFF00"/>
                </a:solidFill>
              </a:rPr>
              <a:t>Essential components of SEM include electron source , electron lenses , sample stage , detectors ,out put devices and infrastructure requirements such as power supply , cooling system etc..</a:t>
            </a:r>
          </a:p>
          <a:p>
            <a:pPr marL="285750" indent="-285750">
              <a:buFont typeface="Arial" charset="0"/>
              <a:buChar char="•"/>
            </a:pPr>
            <a:r>
              <a:rPr lang="en-US" sz="2000" b="1" dirty="0" smtClean="0">
                <a:solidFill>
                  <a:srgbClr val="FFFF00"/>
                </a:solidFill>
              </a:rPr>
              <a:t>The  SEM produces images by detecting secondary electrons which are emitted from the surface due to excitation by the primary electron beam.</a:t>
            </a:r>
          </a:p>
          <a:p>
            <a:pPr marL="285750" indent="-285750">
              <a:buFont typeface="Arial" charset="0"/>
              <a:buChar char="•"/>
            </a:pPr>
            <a:endParaRPr lang="en-US" sz="2000" b="1" dirty="0" smtClean="0">
              <a:solidFill>
                <a:srgbClr val="FFFF00"/>
              </a:solidFill>
            </a:endParaRPr>
          </a:p>
          <a:p>
            <a:pPr marL="285750" indent="-285750">
              <a:buFont typeface="Arial" charset="0"/>
              <a:buChar char="•"/>
            </a:pPr>
            <a:endParaRPr lang="en-US" b="1" dirty="0">
              <a:solidFill>
                <a:srgbClr val="FFFF00"/>
              </a:solidFill>
            </a:endParaRPr>
          </a:p>
        </p:txBody>
      </p:sp>
      <p:sp>
        <p:nvSpPr>
          <p:cNvPr id="7" name="TextBox 6"/>
          <p:cNvSpPr txBox="1"/>
          <p:nvPr/>
        </p:nvSpPr>
        <p:spPr>
          <a:xfrm>
            <a:off x="36787" y="4648200"/>
            <a:ext cx="9144000" cy="2523768"/>
          </a:xfrm>
          <a:prstGeom prst="rect">
            <a:avLst/>
          </a:prstGeom>
          <a:noFill/>
        </p:spPr>
        <p:txBody>
          <a:bodyPr wrap="square" rtlCol="0">
            <a:spAutoFit/>
          </a:bodyPr>
          <a:lstStyle/>
          <a:p>
            <a:pPr marL="285750" indent="-285750">
              <a:buFont typeface="Arial" charset="0"/>
              <a:buChar char="•"/>
            </a:pPr>
            <a:r>
              <a:rPr lang="en-US" sz="2800" b="1" i="1" dirty="0" smtClean="0">
                <a:solidFill>
                  <a:schemeClr val="bg1"/>
                </a:solidFill>
              </a:rPr>
              <a:t>At each point on the specimen the incident electron beam loses some energy and that lost energy is converted into other forms of signals that reveal information about the sample including external morphology , chemical composition etc…</a:t>
            </a:r>
          </a:p>
          <a:p>
            <a:pPr marL="285750" indent="-285750">
              <a:buFont typeface="Arial" charset="0"/>
              <a:buChar char="•"/>
            </a:pPr>
            <a:endParaRPr lang="en-US" b="1" dirty="0">
              <a:solidFill>
                <a:schemeClr val="bg1"/>
              </a:solidFill>
            </a:endParaRPr>
          </a:p>
        </p:txBody>
      </p:sp>
    </p:spTree>
    <p:extLst>
      <p:ext uri="{BB962C8B-B14F-4D97-AF65-F5344CB8AC3E}">
        <p14:creationId xmlns="" xmlns:p14="http://schemas.microsoft.com/office/powerpoint/2010/main" val="31617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6">
                                            <p:txEl>
                                              <p:pRg st="0" end="0"/>
                                            </p:txEl>
                                          </p:spTgt>
                                        </p:tgtEl>
                                        <p:attrNameLst>
                                          <p:attrName>ppt_w</p:attrName>
                                        </p:attrNameLst>
                                      </p:cBhvr>
                                    </p:anim>
                                    <p:anim by="(#ppt_w*0.50)" calcmode="lin" valueType="num">
                                      <p:cBhvr>
                                        <p:cTn id="14" dur="500" decel="50000" autoRev="1" fill="hold">
                                          <p:stCondLst>
                                            <p:cond delay="0"/>
                                          </p:stCondLst>
                                        </p:cTn>
                                        <p:tgtEl>
                                          <p:spTgt spid="6">
                                            <p:txEl>
                                              <p:pRg st="0" end="0"/>
                                            </p:txEl>
                                          </p:spTgt>
                                        </p:tgtEl>
                                        <p:attrNameLst>
                                          <p:attrName>ppt_x</p:attrName>
                                        </p:attrNameLst>
                                      </p:cBhvr>
                                    </p:anim>
                                    <p:anim from="(-#ppt_h/2)" to="(#ppt_y)" calcmode="lin" valueType="num">
                                      <p:cBhvr>
                                        <p:cTn id="15" dur="1000" fill="hold">
                                          <p:stCondLst>
                                            <p:cond delay="0"/>
                                          </p:stCondLst>
                                        </p:cTn>
                                        <p:tgtEl>
                                          <p:spTgt spid="6">
                                            <p:txEl>
                                              <p:pRg st="0" end="0"/>
                                            </p:txEl>
                                          </p:spTgt>
                                        </p:tgtEl>
                                        <p:attrNameLst>
                                          <p:attrName>ppt_y</p:attrName>
                                        </p:attrNameLst>
                                      </p:cBhvr>
                                    </p:anim>
                                    <p:animRot by="21600000">
                                      <p:cBhvr>
                                        <p:cTn id="16" dur="1000" fill="hold">
                                          <p:stCondLst>
                                            <p:cond delay="0"/>
                                          </p:stCondLst>
                                        </p:cTn>
                                        <p:tgtEl>
                                          <p:spTgt spid="6">
                                            <p:txEl>
                                              <p:pRg st="0" end="0"/>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6">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6">
                                            <p:txEl>
                                              <p:pRg st="1" end="1"/>
                                            </p:txEl>
                                          </p:spTgt>
                                        </p:tgtEl>
                                        <p:attrNameLst>
                                          <p:attrName>ppt_w</p:attrName>
                                        </p:attrNameLst>
                                      </p:cBhvr>
                                    </p:anim>
                                    <p:anim by="(#ppt_w*0.50)" calcmode="lin" valueType="num">
                                      <p:cBhvr>
                                        <p:cTn id="20" dur="500" decel="50000" autoRev="1" fill="hold">
                                          <p:stCondLst>
                                            <p:cond delay="0"/>
                                          </p:stCondLst>
                                        </p:cTn>
                                        <p:tgtEl>
                                          <p:spTgt spid="6">
                                            <p:txEl>
                                              <p:pRg st="1" end="1"/>
                                            </p:txEl>
                                          </p:spTgt>
                                        </p:tgtEl>
                                        <p:attrNameLst>
                                          <p:attrName>ppt_x</p:attrName>
                                        </p:attrNameLst>
                                      </p:cBhvr>
                                    </p:anim>
                                    <p:anim from="(-#ppt_h/2)" to="(#ppt_y)" calcmode="lin" valueType="num">
                                      <p:cBhvr>
                                        <p:cTn id="21" dur="1000" fill="hold">
                                          <p:stCondLst>
                                            <p:cond delay="0"/>
                                          </p:stCondLst>
                                        </p:cTn>
                                        <p:tgtEl>
                                          <p:spTgt spid="6">
                                            <p:txEl>
                                              <p:pRg st="1" end="1"/>
                                            </p:txEl>
                                          </p:spTgt>
                                        </p:tgtEl>
                                        <p:attrNameLst>
                                          <p:attrName>ppt_y</p:attrName>
                                        </p:attrNameLst>
                                      </p:cBhvr>
                                    </p:anim>
                                    <p:animRot by="21600000">
                                      <p:cBhvr>
                                        <p:cTn id="22" dur="1000" fill="hold">
                                          <p:stCondLst>
                                            <p:cond delay="0"/>
                                          </p:stCondLst>
                                        </p:cTn>
                                        <p:tgtEl>
                                          <p:spTgt spid="6">
                                            <p:txEl>
                                              <p:pRg st="1" end="1"/>
                                            </p:txEl>
                                          </p:spTgt>
                                        </p:tgtEl>
                                        <p:attrNameLst>
                                          <p:attrName>r</p:attrName>
                                        </p:attrNameLst>
                                      </p:cBhvr>
                                    </p:animRot>
                                  </p:childTnLst>
                                </p:cTn>
                              </p:par>
                            </p:childTnLst>
                          </p:cTn>
                        </p:par>
                        <p:par>
                          <p:cTn id="23" fill="hold">
                            <p:stCondLst>
                              <p:cond delay="17500"/>
                            </p:stCondLst>
                            <p:childTnLst>
                              <p:par>
                                <p:cTn id="24" presetID="42" presetClass="entr" presetSubtype="0" fill="hold"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85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19000"/>
                            </p:stCondLst>
                            <p:childTnLst>
                              <p:par>
                                <p:cTn id="36" presetID="5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638800"/>
            <a:ext cx="7465324" cy="4905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            </a:t>
            </a:r>
            <a:r>
              <a:rPr lang="en-US" sz="3200" dirty="0" smtClean="0"/>
              <a:t>SEM  image of a micro pollen grain</a:t>
            </a:r>
            <a:endParaRPr lang="en-US" sz="3200" dirty="0"/>
          </a:p>
        </p:txBody>
      </p:sp>
      <p:pic>
        <p:nvPicPr>
          <p:cNvPr id="5" name="Picture Placeholder 4"/>
          <p:cNvPicPr>
            <a:picLocks noGrp="1" noChangeAspect="1"/>
          </p:cNvPicPr>
          <p:nvPr>
            <p:ph type="pic" idx="1"/>
          </p:nvPr>
        </p:nvPicPr>
        <p:blipFill>
          <a:blip r:embed="rId3">
            <a:extLst>
              <a:ext uri="{28A0092B-C50C-407E-A947-70E740481C1C}">
                <a14:useLocalDpi xmlns="" xmlns:a14="http://schemas.microsoft.com/office/drawing/2010/main" val="0"/>
              </a:ext>
            </a:extLst>
          </a:blip>
          <a:srcRect l="5926" r="5926"/>
          <a:stretch>
            <a:fillRect/>
          </a:stretch>
        </p:blipFill>
        <p:spPr>
          <a:xfrm>
            <a:off x="381000" y="228600"/>
            <a:ext cx="8607706" cy="5257800"/>
          </a:xfrm>
          <a:prstGeom prst="rect">
            <a:avLst/>
          </a:prstGeom>
          <a:ln>
            <a:noFill/>
          </a:ln>
          <a:effectLst>
            <a:softEdge rad="112500"/>
          </a:effectLst>
        </p:spPr>
      </p:pic>
    </p:spTree>
    <p:extLst>
      <p:ext uri="{BB962C8B-B14F-4D97-AF65-F5344CB8AC3E}">
        <p14:creationId xmlns="" xmlns:p14="http://schemas.microsoft.com/office/powerpoint/2010/main" val="15741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968"/>
            <a:ext cx="10744200" cy="609600"/>
          </a:xfrm>
          <a:noFill/>
          <a:ln>
            <a:noFill/>
          </a:ln>
          <a:effectLst>
            <a:outerShdw blurRad="40000" dist="20000" dir="5400000" rotWithShape="0">
              <a:srgbClr val="000000">
                <a:alpha val="38000"/>
              </a:srgbClr>
            </a:outerShdw>
            <a:reflection blurRad="6350" stA="50000" endA="300" endPos="55000" dir="5400000" sy="-100000" algn="bl" rotWithShape="0"/>
          </a:effectLst>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hiller" pitchFamily="82" charset="0"/>
              </a:rPr>
              <a:t>PROPERTIES OF NANOPARTICLES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hiller" pitchFamily="82" charset="0"/>
            </a:endParaRPr>
          </a:p>
        </p:txBody>
      </p:sp>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05038" y="1055766"/>
            <a:ext cx="4191000" cy="2794000"/>
          </a:xfrm>
          <a:prstGeom prst="roundRect">
            <a:avLst>
              <a:gd name="adj" fmla="val 8594"/>
            </a:avLst>
          </a:prstGeom>
          <a:solidFill>
            <a:srgbClr val="FFFFFF">
              <a:shade val="85000"/>
            </a:srgbClr>
          </a:solidFill>
          <a:ln>
            <a:noFill/>
          </a:ln>
          <a:effectLst/>
        </p:spPr>
      </p:pic>
      <p:pic>
        <p:nvPicPr>
          <p:cNvPr id="10" name="Pictur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6253" y="768555"/>
            <a:ext cx="4258402" cy="3122828"/>
          </a:xfrm>
          <a:prstGeom prst="rect">
            <a:avLst/>
          </a:prstGeom>
          <a:ln>
            <a:noFill/>
          </a:ln>
          <a:effectLst>
            <a:softEdge rad="112500"/>
          </a:effectLst>
        </p:spPr>
      </p:pic>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447801" y="4038600"/>
            <a:ext cx="6477000" cy="2783173"/>
          </a:xfrm>
          <a:prstGeom prst="rect">
            <a:avLst/>
          </a:prstGeom>
          <a:ln>
            <a:noFill/>
          </a:ln>
          <a:effectLst>
            <a:softEdge rad="112500"/>
          </a:effectLst>
        </p:spPr>
      </p:pic>
      <p:sp>
        <p:nvSpPr>
          <p:cNvPr id="13" name="Rectangle 12"/>
          <p:cNvSpPr/>
          <p:nvPr/>
        </p:nvSpPr>
        <p:spPr>
          <a:xfrm>
            <a:off x="4705038" y="3362980"/>
            <a:ext cx="4159771" cy="523220"/>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MAGNETIC PROPERTIES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445709" y="931988"/>
            <a:ext cx="3586580" cy="523220"/>
          </a:xfrm>
          <a:prstGeom prst="rect">
            <a:avLst/>
          </a:prstGeom>
          <a:no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OPTICAL PROPERTIES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1737075" y="6172200"/>
            <a:ext cx="589184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MECHANICAL PROPERTIES</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04758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0"/>
                                        </p:tgtEl>
                                      </p:cBhvr>
                                    </p:animEffect>
                                  </p:childTnLst>
                                </p:cTn>
                              </p:par>
                              <p:par>
                                <p:cTn id="23" presetID="25"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9"/>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5"/>
                                        </p:tgtEl>
                                      </p:cBhvr>
                                    </p:animEffect>
                                  </p:childTnLst>
                                </p:cTn>
                              </p:par>
                              <p:par>
                                <p:cTn id="67" presetID="25"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2" dur="1000" fill="hold"/>
                                        <p:tgtEl>
                                          <p:spTgt spid="11"/>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762000" y="228600"/>
            <a:ext cx="7543800"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1.OPTICAL PROPERTIES</a:t>
            </a:r>
            <a:endParaRPr lang="en-US" sz="54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7" name="TextBox 6"/>
          <p:cNvSpPr txBox="1"/>
          <p:nvPr/>
        </p:nvSpPr>
        <p:spPr>
          <a:xfrm>
            <a:off x="0" y="1276427"/>
            <a:ext cx="9143999" cy="55707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buFont typeface="Arial" charset="0"/>
              <a:buChar char="•"/>
            </a:pPr>
            <a:r>
              <a:rPr lang="en-US" sz="2400" b="1" i="1" dirty="0" smtClean="0">
                <a:ln w="11430"/>
                <a:solidFill>
                  <a:schemeClr val="tx1"/>
                </a:solidFill>
                <a:effectLst>
                  <a:outerShdw blurRad="50800" dist="39000" dir="5460000" algn="tl">
                    <a:srgbClr val="000000">
                      <a:alpha val="38000"/>
                    </a:srgbClr>
                  </a:outerShdw>
                </a:effectLst>
              </a:rPr>
              <a:t>When a metal absorbs light of a resonant wavelength it causes the electron cloud to vibrate , dissipating energy. </a:t>
            </a:r>
            <a:r>
              <a:rPr lang="en-US" sz="2400" b="1" i="1" dirty="0">
                <a:ln w="11430"/>
                <a:solidFill>
                  <a:schemeClr val="tx1"/>
                </a:solidFill>
                <a:effectLst>
                  <a:outerShdw blurRad="50800" dist="39000" dir="5460000" algn="tl">
                    <a:srgbClr val="000000">
                      <a:alpha val="38000"/>
                    </a:srgbClr>
                  </a:outerShdw>
                </a:effectLst>
              </a:rPr>
              <a:t>T</a:t>
            </a:r>
            <a:r>
              <a:rPr lang="en-US" sz="2400" b="1" i="1" dirty="0" smtClean="0">
                <a:ln w="11430"/>
                <a:solidFill>
                  <a:schemeClr val="tx1"/>
                </a:solidFill>
                <a:effectLst>
                  <a:outerShdw blurRad="50800" dist="39000" dir="5460000" algn="tl">
                    <a:srgbClr val="000000">
                      <a:alpha val="38000"/>
                    </a:srgbClr>
                  </a:outerShdw>
                </a:effectLst>
              </a:rPr>
              <a:t>his process usually occurs  at the surface of the  material and therefore called SURFACE PLASMON RESONANCE.</a:t>
            </a:r>
          </a:p>
          <a:p>
            <a:pPr marL="285750" indent="-285750">
              <a:buFont typeface="Arial" charset="0"/>
              <a:buChar char="•"/>
            </a:pPr>
            <a:r>
              <a:rPr lang="en-US" sz="2400" b="1" i="1" dirty="0" smtClean="0">
                <a:ln w="11430"/>
                <a:solidFill>
                  <a:schemeClr val="tx1"/>
                </a:solidFill>
                <a:effectLst>
                  <a:outerShdw blurRad="50800" dist="39000" dir="5460000" algn="tl">
                    <a:srgbClr val="000000">
                      <a:alpha val="38000"/>
                    </a:srgbClr>
                  </a:outerShdw>
                </a:effectLst>
              </a:rPr>
              <a:t>PLASMONS are the name for the oscillation of electron cloud.</a:t>
            </a:r>
          </a:p>
          <a:p>
            <a:pPr marL="285750" indent="-285750">
              <a:buFont typeface="Arial" charset="0"/>
              <a:buChar char="•"/>
            </a:pPr>
            <a:r>
              <a:rPr lang="en-US" sz="2400" b="1" i="1" dirty="0" smtClean="0">
                <a:ln w="11430"/>
                <a:solidFill>
                  <a:schemeClr val="tx1"/>
                </a:solidFill>
                <a:effectLst>
                  <a:outerShdw blurRad="50800" dist="39000" dir="5460000" algn="tl">
                    <a:srgbClr val="000000">
                      <a:alpha val="38000"/>
                    </a:srgbClr>
                  </a:outerShdw>
                </a:effectLst>
              </a:rPr>
              <a:t>Small </a:t>
            </a:r>
            <a:r>
              <a:rPr lang="en-US" sz="2400" b="1" i="1" dirty="0" err="1" smtClean="0">
                <a:ln w="11430"/>
                <a:solidFill>
                  <a:schemeClr val="tx1"/>
                </a:solidFill>
                <a:effectLst>
                  <a:outerShdw blurRad="50800" dist="39000" dir="5460000" algn="tl">
                    <a:srgbClr val="000000">
                      <a:alpha val="38000"/>
                    </a:srgbClr>
                  </a:outerShdw>
                </a:effectLst>
              </a:rPr>
              <a:t>nano</a:t>
            </a:r>
            <a:r>
              <a:rPr lang="en-US" sz="2400" b="1" i="1" dirty="0" smtClean="0">
                <a:ln w="11430"/>
                <a:solidFill>
                  <a:schemeClr val="tx1"/>
                </a:solidFill>
                <a:effectLst>
                  <a:outerShdw blurRad="50800" dist="39000" dir="5460000" algn="tl">
                    <a:srgbClr val="000000">
                      <a:alpha val="38000"/>
                    </a:srgbClr>
                  </a:outerShdw>
                </a:effectLst>
              </a:rPr>
              <a:t> particles absorbs light in the blue green portion while red light is reflected.</a:t>
            </a:r>
          </a:p>
          <a:p>
            <a:pPr marL="285750" indent="-285750">
              <a:buFont typeface="Arial" charset="0"/>
              <a:buChar char="•"/>
            </a:pPr>
            <a:r>
              <a:rPr lang="en-US" sz="2400" b="1" i="1" dirty="0" smtClean="0">
                <a:ln w="11430"/>
                <a:solidFill>
                  <a:schemeClr val="tx1"/>
                </a:solidFill>
                <a:effectLst>
                  <a:outerShdw blurRad="50800" dist="39000" dir="5460000" algn="tl">
                    <a:srgbClr val="000000">
                      <a:alpha val="38000"/>
                    </a:srgbClr>
                  </a:outerShdw>
                </a:effectLst>
              </a:rPr>
              <a:t>As the particle size increases , the wavelength  of the surface </a:t>
            </a:r>
            <a:r>
              <a:rPr lang="en-US" sz="2400" b="1" i="1" dirty="0" err="1" smtClean="0">
                <a:ln w="11430"/>
                <a:solidFill>
                  <a:schemeClr val="tx1"/>
                </a:solidFill>
                <a:effectLst>
                  <a:outerShdw blurRad="50800" dist="39000" dir="5460000" algn="tl">
                    <a:srgbClr val="000000">
                      <a:alpha val="38000"/>
                    </a:srgbClr>
                  </a:outerShdw>
                </a:effectLst>
              </a:rPr>
              <a:t>plasmon</a:t>
            </a:r>
            <a:r>
              <a:rPr lang="en-US" sz="2400" b="1" i="1" dirty="0" smtClean="0">
                <a:ln w="11430"/>
                <a:solidFill>
                  <a:schemeClr val="tx1"/>
                </a:solidFill>
                <a:effectLst>
                  <a:outerShdw blurRad="50800" dist="39000" dir="5460000" algn="tl">
                    <a:srgbClr val="000000">
                      <a:alpha val="38000"/>
                    </a:srgbClr>
                  </a:outerShdw>
                </a:effectLst>
              </a:rPr>
              <a:t> related absorption shifts to longer , redder wavelengths.</a:t>
            </a:r>
          </a:p>
          <a:p>
            <a:pPr marL="285750" indent="-285750">
              <a:buFont typeface="Arial" charset="0"/>
              <a:buChar char="•"/>
            </a:pPr>
            <a:r>
              <a:rPr lang="en-US" sz="2400" b="1" i="1" dirty="0" smtClean="0">
                <a:ln w="11430"/>
                <a:solidFill>
                  <a:schemeClr val="tx1"/>
                </a:solidFill>
                <a:effectLst>
                  <a:outerShdw blurRad="50800" dist="39000" dir="5460000" algn="tl">
                    <a:srgbClr val="000000">
                      <a:alpha val="38000"/>
                    </a:srgbClr>
                  </a:outerShdw>
                </a:effectLst>
              </a:rPr>
              <a:t>As the particle size continues to increase towards the bulk </a:t>
            </a:r>
            <a:r>
              <a:rPr lang="en-US" sz="2400" b="1" i="1" dirty="0" err="1" smtClean="0">
                <a:ln w="11430"/>
                <a:solidFill>
                  <a:schemeClr val="tx1"/>
                </a:solidFill>
                <a:effectLst>
                  <a:outerShdw blurRad="50800" dist="39000" dir="5460000" algn="tl">
                    <a:srgbClr val="000000">
                      <a:alpha val="38000"/>
                    </a:srgbClr>
                  </a:outerShdw>
                </a:effectLst>
              </a:rPr>
              <a:t>limit,surface</a:t>
            </a:r>
            <a:r>
              <a:rPr lang="en-US" sz="2400" b="1" i="1" dirty="0" smtClean="0">
                <a:ln w="11430"/>
                <a:solidFill>
                  <a:schemeClr val="tx1"/>
                </a:solidFill>
                <a:effectLst>
                  <a:outerShdw blurRad="50800" dist="39000" dir="5460000" algn="tl">
                    <a:srgbClr val="000000">
                      <a:alpha val="38000"/>
                    </a:srgbClr>
                  </a:outerShdw>
                </a:effectLst>
              </a:rPr>
              <a:t> Plasmon resonance move into the IR portion of the spectrum and most visible wavelengths are reflected which gives </a:t>
            </a:r>
            <a:r>
              <a:rPr lang="en-US" sz="2400" b="1" i="1" dirty="0" err="1" smtClean="0">
                <a:ln w="11430"/>
                <a:solidFill>
                  <a:schemeClr val="tx1"/>
                </a:solidFill>
                <a:effectLst>
                  <a:outerShdw blurRad="50800" dist="39000" dir="5460000" algn="tl">
                    <a:srgbClr val="000000">
                      <a:alpha val="38000"/>
                    </a:srgbClr>
                  </a:outerShdw>
                </a:effectLst>
              </a:rPr>
              <a:t>nano</a:t>
            </a:r>
            <a:r>
              <a:rPr lang="en-US" sz="2400" b="1" i="1" dirty="0" smtClean="0">
                <a:ln w="11430"/>
                <a:solidFill>
                  <a:schemeClr val="tx1"/>
                </a:solidFill>
                <a:effectLst>
                  <a:outerShdw blurRad="50800" dist="39000" dir="5460000" algn="tl">
                    <a:srgbClr val="000000">
                      <a:alpha val="38000"/>
                    </a:srgbClr>
                  </a:outerShdw>
                </a:effectLst>
              </a:rPr>
              <a:t> particles a clear and translucent </a:t>
            </a:r>
            <a:r>
              <a:rPr lang="en-US" sz="2400" b="1" i="1" dirty="0" err="1" smtClean="0">
                <a:ln w="11430"/>
                <a:solidFill>
                  <a:schemeClr val="tx1"/>
                </a:solidFill>
                <a:effectLst>
                  <a:outerShdw blurRad="50800" dist="39000" dir="5460000" algn="tl">
                    <a:srgbClr val="000000">
                      <a:alpha val="38000"/>
                    </a:srgbClr>
                  </a:outerShdw>
                </a:effectLst>
              </a:rPr>
              <a:t>colour</a:t>
            </a:r>
            <a:endParaRPr lang="en-US" sz="2400" b="1" i="1" dirty="0" smtClean="0">
              <a:ln w="11430"/>
              <a:solidFill>
                <a:schemeClr val="tx1"/>
              </a:solidFill>
              <a:effectLst>
                <a:outerShdw blurRad="50800" dist="39000" dir="5460000" algn="tl">
                  <a:srgbClr val="000000">
                    <a:alpha val="38000"/>
                  </a:srgbClr>
                </a:outerShdw>
              </a:effectLst>
            </a:endParaRPr>
          </a:p>
          <a:p>
            <a:pPr marL="285750" indent="-285750">
              <a:buFont typeface="Arial" charset="0"/>
              <a:buChar char="•"/>
            </a:pPr>
            <a:endPar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285750" indent="-285750">
              <a:buFont typeface="Arial" charset="0"/>
              <a:buChar char="•"/>
            </a:pPr>
            <a:endPar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38364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457200" y="228600"/>
            <a:ext cx="7520200"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2.MAGNETIC PROPERTIES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0" y="1228495"/>
            <a:ext cx="9144000" cy="535531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charset="0"/>
              <a:buChar char="•"/>
            </a:pPr>
            <a:r>
              <a:rPr lang="en-US" sz="2400" dirty="0" smtClean="0"/>
              <a:t>Nano particles due to their very small sizes and  fundamental  change in the coordination , symmetry and confinement  exhibit specific properties such as </a:t>
            </a:r>
            <a:r>
              <a:rPr lang="en-US" sz="2400" dirty="0" err="1" smtClean="0"/>
              <a:t>paramagnetism</a:t>
            </a:r>
            <a:r>
              <a:rPr lang="en-US" sz="2400" dirty="0" smtClean="0"/>
              <a:t>.</a:t>
            </a:r>
          </a:p>
          <a:p>
            <a:pPr marL="285750" indent="-285750">
              <a:buFont typeface="Arial" charset="0"/>
              <a:buChar char="•"/>
            </a:pPr>
            <a:r>
              <a:rPr lang="en-US" sz="2400" dirty="0" smtClean="0"/>
              <a:t>Super </a:t>
            </a:r>
            <a:r>
              <a:rPr lang="en-US" sz="2400" dirty="0" err="1" smtClean="0"/>
              <a:t>paramagnetism</a:t>
            </a:r>
            <a:r>
              <a:rPr lang="en-US" sz="2400" dirty="0" smtClean="0"/>
              <a:t> has great relevance to modern potential technologies including magnetic resonance imaging contrast agents ,</a:t>
            </a:r>
            <a:r>
              <a:rPr lang="en-US" sz="2400" dirty="0" err="1" smtClean="0"/>
              <a:t>ferrofluid</a:t>
            </a:r>
            <a:r>
              <a:rPr lang="en-US" sz="2400" dirty="0" smtClean="0"/>
              <a:t> technology etc..</a:t>
            </a:r>
          </a:p>
          <a:p>
            <a:pPr marL="285750" indent="-285750">
              <a:buFont typeface="Arial" charset="0"/>
              <a:buChar char="•"/>
            </a:pPr>
            <a:r>
              <a:rPr lang="en-US" sz="2400" dirty="0" smtClean="0"/>
              <a:t>In sufficiently small </a:t>
            </a:r>
            <a:r>
              <a:rPr lang="en-US" sz="2400" dirty="0" err="1" smtClean="0"/>
              <a:t>nano</a:t>
            </a:r>
            <a:r>
              <a:rPr lang="en-US" sz="2400" dirty="0" smtClean="0"/>
              <a:t> particles, magnetization can randomly flip direction under the influence of temperature. The typical time between the two flips is called the </a:t>
            </a:r>
            <a:r>
              <a:rPr lang="en-US" sz="2400" b="1" dirty="0" smtClean="0"/>
              <a:t>NEEL RELAXATION TIME.</a:t>
            </a:r>
          </a:p>
          <a:p>
            <a:pPr marL="285750" indent="-285750">
              <a:buFont typeface="Arial" charset="0"/>
              <a:buChar char="•"/>
            </a:pPr>
            <a:r>
              <a:rPr lang="en-US" sz="2400" dirty="0" smtClean="0"/>
              <a:t>In the absence of external magnetic </a:t>
            </a:r>
            <a:r>
              <a:rPr lang="en-US" sz="2400" dirty="0" err="1" smtClean="0"/>
              <a:t>field,when</a:t>
            </a:r>
            <a:r>
              <a:rPr lang="en-US" sz="2400" dirty="0" smtClean="0"/>
              <a:t> the time used to measure the magnetic field is much longer than</a:t>
            </a:r>
            <a:r>
              <a:rPr lang="en-US" sz="2400" b="1" dirty="0" smtClean="0"/>
              <a:t> NEEL RELAXATION TIME </a:t>
            </a:r>
            <a:r>
              <a:rPr lang="en-US" sz="2400" dirty="0" smtClean="0"/>
              <a:t>, their magnetization appears to be average zero.</a:t>
            </a:r>
          </a:p>
          <a:p>
            <a:pPr marL="285750" indent="-285750">
              <a:buFont typeface="Arial" charset="0"/>
              <a:buChar char="•"/>
            </a:pPr>
            <a:endParaRPr lang="en-US" dirty="0" smtClean="0"/>
          </a:p>
          <a:p>
            <a:pPr marL="285750" indent="-285750">
              <a:buFont typeface="Arial" charset="0"/>
              <a:buChar char="•"/>
            </a:pPr>
            <a:endParaRPr lang="en-US" dirty="0" smtClean="0"/>
          </a:p>
          <a:p>
            <a:endParaRPr lang="en-US" b="1" dirty="0"/>
          </a:p>
        </p:txBody>
      </p:sp>
    </p:spTree>
    <p:extLst>
      <p:ext uri="{BB962C8B-B14F-4D97-AF65-F5344CB8AC3E}">
        <p14:creationId xmlns="" xmlns:p14="http://schemas.microsoft.com/office/powerpoint/2010/main" val="101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304800" y="76200"/>
            <a:ext cx="8252708" cy="923330"/>
          </a:xfrm>
          <a:prstGeom prst="rect">
            <a:avLst/>
          </a:prstGeom>
          <a:noFill/>
        </p:spPr>
        <p:txBody>
          <a:bodyPr wrap="none" lIns="91440" tIns="45720" rIns="91440" bIns="45720">
            <a:spAutoFit/>
          </a:bodyPr>
          <a:lstStyle/>
          <a:p>
            <a:pPr algn="ctr"/>
            <a:r>
              <a:rPr lang="en-US" sz="5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3.MECHANICAL PROPERTIES</a:t>
            </a:r>
            <a:endParaRPr lang="en-US" sz="5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0" y="1225689"/>
            <a:ext cx="9143999" cy="563231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457200" indent="-457200">
              <a:lnSpc>
                <a:spcPct val="150000"/>
              </a:lnSpc>
              <a:buFont typeface="Wingdings" pitchFamily="2" charset="2"/>
              <a:buChar char="Ø"/>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tensile strength of a material is the maximum amount of tensile stress that it can take before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breaking.This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maximum stress a material can withstand is known as ultimate tensile stress.</a:t>
            </a:r>
          </a:p>
          <a:p>
            <a:pPr marL="457200" indent="-457200">
              <a:lnSpc>
                <a:spcPct val="150000"/>
              </a:lnSpc>
              <a:buFont typeface="Wingdings" pitchFamily="2" charset="2"/>
              <a:buChar char="Ø"/>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slope of the stress strain curve , the ratio of the uniaxial stress over the uniaxial strain at any point is called the tangent modulus.</a:t>
            </a:r>
          </a:p>
          <a:p>
            <a:pPr marL="457200" indent="-457200">
              <a:lnSpc>
                <a:spcPct val="150000"/>
              </a:lnSpc>
              <a:buFont typeface="Wingdings" pitchFamily="2" charset="2"/>
              <a:buChar char="Ø"/>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tangent modulus of the initial linear portion of 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sress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-strain curve is the tensile modulus or young’s modulus which measure the stiffness of a material.</a:t>
            </a:r>
          </a:p>
          <a:p>
            <a:pPr marL="457200" indent="-457200">
              <a:lnSpc>
                <a:spcPct val="150000"/>
              </a:lnSpc>
              <a:buFont typeface="Wingdings" pitchFamily="2" charset="2"/>
              <a:buChar char="Ø"/>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theoretical prediction of tensile modulus for nanotubes is in the range of(1-5)</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Tpa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2143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 xmlns:p14="http://schemas.microsoft.com/office/powerpoint/2010/main" val="370291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Box 4"/>
          <p:cNvSpPr txBox="1"/>
          <p:nvPr/>
        </p:nvSpPr>
        <p:spPr>
          <a:xfrm>
            <a:off x="152400" y="1524000"/>
            <a:ext cx="8839200"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Forte" pitchFamily="66" charset="0"/>
              </a:rPr>
              <a:t>TOOLS FOR MEASURING NANOSTRUCTURE</a:t>
            </a:r>
            <a:endParaRPr lang="en-US" sz="5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Forte" pitchFamily="66" charset="0"/>
            </a:endParaRPr>
          </a:p>
        </p:txBody>
      </p:sp>
    </p:spTree>
    <p:extLst>
      <p:ext uri="{BB962C8B-B14F-4D97-AF65-F5344CB8AC3E}">
        <p14:creationId xmlns="" xmlns:p14="http://schemas.microsoft.com/office/powerpoint/2010/main" val="2899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style>
          <a:lnRef idx="1">
            <a:schemeClr val="accent5"/>
          </a:lnRef>
          <a:fillRef idx="2">
            <a:schemeClr val="accent5"/>
          </a:fillRef>
          <a:effectRef idx="1">
            <a:schemeClr val="accent5"/>
          </a:effectRef>
          <a:fontRef idx="minor">
            <a:schemeClr val="dk1"/>
          </a:fontRef>
        </p:style>
        <p:txBody>
          <a:bodyPr/>
          <a:lstStyle/>
          <a:p>
            <a:r>
              <a:rPr lang="en-US" b="1" dirty="0" smtClean="0">
                <a:solidFill>
                  <a:schemeClr val="accent4">
                    <a:lumMod val="75000"/>
                  </a:schemeClr>
                </a:solidFill>
                <a:effectLst>
                  <a:outerShdw blurRad="38100" dist="38100" dir="2700000" algn="tl">
                    <a:srgbClr val="000000">
                      <a:alpha val="43137"/>
                    </a:srgbClr>
                  </a:outerShdw>
                </a:effectLst>
              </a:rPr>
              <a:t>X-RAY DIFFRACTION (XRD)</a:t>
            </a:r>
            <a:endParaRPr lang="en-US" b="1" dirty="0">
              <a:solidFill>
                <a:schemeClr val="accent4">
                  <a:lumMod val="75000"/>
                </a:schemeClr>
              </a:solidFill>
              <a:effectLst>
                <a:outerShdw blurRad="38100" dist="38100" dir="2700000" algn="tl">
                  <a:srgbClr val="000000">
                    <a:alpha val="43137"/>
                  </a:srgbClr>
                </a:outerShdw>
              </a:effectLst>
            </a:endParaRPr>
          </a:p>
        </p:txBody>
      </p:sp>
      <p:sp>
        <p:nvSpPr>
          <p:cNvPr id="3" name="Subtitle 2"/>
          <p:cNvSpPr>
            <a:spLocks noGrp="1"/>
          </p:cNvSpPr>
          <p:nvPr>
            <p:ph idx="1"/>
          </p:nvPr>
        </p:nvSpPr>
        <p:spPr>
          <a:xfrm>
            <a:off x="228600" y="1371600"/>
            <a:ext cx="8763000" cy="5257800"/>
          </a:xfrm>
        </p:spPr>
        <p:style>
          <a:lnRef idx="3">
            <a:schemeClr val="lt1"/>
          </a:lnRef>
          <a:fillRef idx="1">
            <a:schemeClr val="accent6"/>
          </a:fillRef>
          <a:effectRef idx="1">
            <a:schemeClr val="accent6"/>
          </a:effectRef>
          <a:fontRef idx="minor">
            <a:schemeClr val="lt1"/>
          </a:fontRef>
        </p:style>
        <p:txBody>
          <a:bodyPr>
            <a:normAutofit/>
          </a:bodyPr>
          <a:lstStyle/>
          <a:p>
            <a:r>
              <a:rPr lang="en-US" dirty="0" smtClean="0">
                <a:latin typeface="Berlin Sans FB" pitchFamily="34" charset="0"/>
              </a:rPr>
              <a:t>These analytical techniques reveal information about the crystallographic structure, size, chemical composition and  physical properties.</a:t>
            </a:r>
          </a:p>
          <a:p>
            <a:r>
              <a:rPr lang="en-US" dirty="0" smtClean="0">
                <a:latin typeface="Berlin Sans FB" pitchFamily="34" charset="0"/>
              </a:rPr>
              <a:t>Based on observing the scattering intensity of an X-ray beam hitting a sample as a function of incident and scattered angle , polarization and wavelength or energy.</a:t>
            </a:r>
          </a:p>
          <a:p>
            <a:r>
              <a:rPr lang="en-US" dirty="0" smtClean="0">
                <a:latin typeface="Berlin Sans FB" pitchFamily="34" charset="0"/>
              </a:rPr>
              <a:t>X-ray diffraction has been applied to different types of applications including thin film analysis ,sample texture evaluation etc…</a:t>
            </a:r>
          </a:p>
          <a:p>
            <a:endParaRPr lang="en-US" dirty="0">
              <a:latin typeface="Berlin Sans FB" pitchFamily="34" charset="0"/>
            </a:endParaRPr>
          </a:p>
        </p:txBody>
      </p:sp>
    </p:spTree>
    <p:extLst>
      <p:ext uri="{BB962C8B-B14F-4D97-AF65-F5344CB8AC3E}">
        <p14:creationId xmlns="" xmlns:p14="http://schemas.microsoft.com/office/powerpoint/2010/main" val="408343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8000" r="-28000"/>
          </a:stretch>
        </a:blipFill>
        <a:effectLst/>
      </p:bgPr>
    </p:bg>
    <p:spTree>
      <p:nvGrpSpPr>
        <p:cNvPr id="1" name=""/>
        <p:cNvGrpSpPr/>
        <p:nvPr/>
      </p:nvGrpSpPr>
      <p:grpSpPr>
        <a:xfrm>
          <a:off x="0" y="0"/>
          <a:ext cx="0" cy="0"/>
          <a:chOff x="0" y="0"/>
          <a:chExt cx="0" cy="0"/>
        </a:xfrm>
      </p:grpSpPr>
      <p:sp>
        <p:nvSpPr>
          <p:cNvPr id="2" name="TextBox 1"/>
          <p:cNvSpPr txBox="1"/>
          <p:nvPr/>
        </p:nvSpPr>
        <p:spPr>
          <a:xfrm>
            <a:off x="0" y="152400"/>
            <a:ext cx="9143999" cy="120032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i="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ATOMIC FORCE MICROSCOPY(AFM)/ SCANNING FORCE MICROSCOPY(SFM)</a:t>
            </a:r>
            <a:endParaRPr lang="en-US" sz="3600" i="1"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endParaRPr>
          </a:p>
        </p:txBody>
      </p:sp>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422" y="1511556"/>
            <a:ext cx="4500577" cy="3531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0820400" y="6019800"/>
            <a:ext cx="609600" cy="91871304"/>
          </a:xfrm>
          <a:prstGeom prst="rect">
            <a:avLst/>
          </a:prstGeom>
          <a:noFill/>
        </p:spPr>
        <p:txBody>
          <a:bodyPr wrap="square" rtlCol="0">
            <a:spAutoFit/>
          </a:bodyPr>
          <a:lstStyle/>
          <a:p>
            <a:pPr lvl="6"/>
            <a:r>
              <a:rPr lang="en-US" sz="2800" i="1" dirty="0" smtClean="0"/>
              <a:t>The AFM is one of the foremost tools for imaging , measuring and manipulating matter at </a:t>
            </a:r>
            <a:r>
              <a:rPr lang="en-US" sz="2800" i="1" dirty="0" err="1" smtClean="0"/>
              <a:t>nanoscale</a:t>
            </a:r>
            <a:r>
              <a:rPr lang="en-US" sz="2800" i="1" dirty="0" smtClean="0"/>
              <a:t>.</a:t>
            </a:r>
          </a:p>
          <a:p>
            <a:pPr marL="342900" indent="-342900">
              <a:buFont typeface="Arial" charset="0"/>
              <a:buChar char="•"/>
            </a:pPr>
            <a:r>
              <a:rPr lang="en-US" sz="2800" i="1" dirty="0" smtClean="0"/>
              <a:t> AFM is commonly operated in two modes the contact mode and the non contact or tapping or intermittent contact mode</a:t>
            </a:r>
          </a:p>
        </p:txBody>
      </p:sp>
      <p:sp>
        <p:nvSpPr>
          <p:cNvPr id="14" name="TextBox 13"/>
          <p:cNvSpPr txBox="1"/>
          <p:nvPr/>
        </p:nvSpPr>
        <p:spPr>
          <a:xfrm>
            <a:off x="4799286" y="1516083"/>
            <a:ext cx="4410246" cy="378565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342900" indent="-342900">
              <a:buFont typeface="Arial" charset="0"/>
              <a:buChar char="•"/>
            </a:pP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AFM is one of the foremost tools for imaging , measuring and manipulating matter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nanoscale</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342900" indent="-342900">
              <a:buFont typeface="Arial" charset="0"/>
              <a:buChar char="•"/>
            </a:pP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AFM is commonly operated in two modes-the contact mode and the non contact or tapping or intermittent mode</a:t>
            </a:r>
          </a:p>
          <a:p>
            <a:pPr marL="342900" indent="-342900">
              <a:buFont typeface="Arial" charset="0"/>
              <a:buChar char="•"/>
            </a:pPr>
            <a:endPar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TextBox 17"/>
          <p:cNvSpPr txBox="1"/>
          <p:nvPr/>
        </p:nvSpPr>
        <p:spPr>
          <a:xfrm>
            <a:off x="0" y="5042684"/>
            <a:ext cx="9144000"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200" b="1" i="1" dirty="0" smtClean="0"/>
              <a:t>Contact mode-The tip comes in contact with the surface . The force between the sample and tip is the product of the displacement of the tip and the force constant of the cantilever.</a:t>
            </a:r>
          </a:p>
          <a:p>
            <a:r>
              <a:rPr lang="en-US" sz="2200" b="1" i="1" dirty="0" smtClean="0"/>
              <a:t>Non contact mode-The tip is oscillated at its resonant frequency by an actuator</a:t>
            </a:r>
          </a:p>
          <a:p>
            <a:endParaRPr lang="en-US" sz="2200" b="1" i="1" dirty="0"/>
          </a:p>
        </p:txBody>
      </p:sp>
    </p:spTree>
    <p:extLst>
      <p:ext uri="{BB962C8B-B14F-4D97-AF65-F5344CB8AC3E}">
        <p14:creationId xmlns="" xmlns:p14="http://schemas.microsoft.com/office/powerpoint/2010/main" val="212670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6"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6">
                      <a:satMod val="175000"/>
                      <a:alpha val="40000"/>
                    </a:schemeClr>
                  </a:glow>
                </a:effectLst>
              </a:rPr>
              <a:t>ADVANTAGES AND DISADVANTAGES OF AFM</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6">
                    <a:satMod val="175000"/>
                    <a:alpha val="40000"/>
                  </a:schemeClr>
                </a:glow>
              </a:effectLst>
            </a:endParaRPr>
          </a:p>
        </p:txBody>
      </p:sp>
      <p:sp>
        <p:nvSpPr>
          <p:cNvPr id="3" name="Text Placeholder 2"/>
          <p:cNvSpPr>
            <a:spLocks noGrp="1"/>
          </p:cNvSpPr>
          <p:nvPr>
            <p:ph type="body" idx="1"/>
          </p:nvPr>
        </p:nvSpPr>
        <p:spPr>
          <a:solidFill>
            <a:schemeClr val="accent6">
              <a:lumMod val="60000"/>
              <a:lumOff val="40000"/>
            </a:schemeClr>
          </a:solidFill>
        </p:spPr>
        <p:txBody>
          <a:bodyPr/>
          <a:lstStyle/>
          <a:p>
            <a:r>
              <a:rPr lang="en-US" dirty="0" smtClean="0"/>
              <a:t>ADVANTAGES</a:t>
            </a:r>
            <a:endParaRPr lang="en-US" dirty="0"/>
          </a:p>
        </p:txBody>
      </p:sp>
      <p:sp>
        <p:nvSpPr>
          <p:cNvPr id="4" name="Content Placeholder 3"/>
          <p:cNvSpPr>
            <a:spLocks noGrp="1"/>
          </p:cNvSpPr>
          <p:nvPr>
            <p:ph sz="half" idx="2"/>
          </p:nvPr>
        </p:nvSpPr>
        <p:spPr/>
        <p:style>
          <a:lnRef idx="3">
            <a:schemeClr val="lt1"/>
          </a:lnRef>
          <a:fillRef idx="1">
            <a:schemeClr val="accent3"/>
          </a:fillRef>
          <a:effectRef idx="1">
            <a:schemeClr val="accent3"/>
          </a:effectRef>
          <a:fontRef idx="minor">
            <a:schemeClr val="lt1"/>
          </a:fontRef>
        </p:style>
        <p:txBody>
          <a:bodyPr>
            <a:normAutofit/>
          </a:bodyPr>
          <a:lstStyle/>
          <a:p>
            <a:r>
              <a:rPr lang="en-US" b="1" i="1" dirty="0" smtClean="0"/>
              <a:t>Easy sample preparation</a:t>
            </a:r>
          </a:p>
          <a:p>
            <a:r>
              <a:rPr lang="en-US" b="1" i="1" dirty="0" smtClean="0"/>
              <a:t>Accurate height information</a:t>
            </a:r>
          </a:p>
          <a:p>
            <a:r>
              <a:rPr lang="en-US" b="1" i="1" dirty="0" smtClean="0"/>
              <a:t>Living systems can be studied</a:t>
            </a:r>
          </a:p>
          <a:p>
            <a:r>
              <a:rPr lang="en-US" b="1" i="1" dirty="0" smtClean="0"/>
              <a:t>3-D imaging</a:t>
            </a:r>
          </a:p>
          <a:p>
            <a:r>
              <a:rPr lang="en-US" b="1" i="1" dirty="0" smtClean="0"/>
              <a:t>Surface roughness quantification</a:t>
            </a:r>
            <a:endParaRPr lang="en-US" b="1" i="1" dirty="0"/>
          </a:p>
        </p:txBody>
      </p:sp>
      <p:sp>
        <p:nvSpPr>
          <p:cNvPr id="5" name="Text Placeholder 4"/>
          <p:cNvSpPr>
            <a:spLocks noGrp="1"/>
          </p:cNvSpPr>
          <p:nvPr>
            <p:ph type="body" sz="quarter" idx="3"/>
          </p:nvPr>
        </p:nvSpPr>
        <p:spPr>
          <a:solidFill>
            <a:schemeClr val="accent6">
              <a:lumMod val="60000"/>
              <a:lumOff val="40000"/>
            </a:schemeClr>
          </a:solidFill>
        </p:spPr>
        <p:txBody>
          <a:bodyPr/>
          <a:lstStyle/>
          <a:p>
            <a:r>
              <a:rPr lang="en-US" dirty="0" smtClean="0"/>
              <a:t>DISADVANTAGES</a:t>
            </a:r>
            <a:endParaRPr lang="en-US" dirty="0"/>
          </a:p>
        </p:txBody>
      </p:sp>
      <p:sp>
        <p:nvSpPr>
          <p:cNvPr id="6" name="Content Placeholder 5"/>
          <p:cNvSpPr>
            <a:spLocks noGrp="1"/>
          </p:cNvSpPr>
          <p:nvPr>
            <p:ph sz="quarter" idx="4"/>
          </p:nvPr>
        </p:nvSpPr>
        <p:spPr/>
        <p:style>
          <a:lnRef idx="3">
            <a:schemeClr val="lt1"/>
          </a:lnRef>
          <a:fillRef idx="1">
            <a:schemeClr val="accent3"/>
          </a:fillRef>
          <a:effectRef idx="1">
            <a:schemeClr val="accent3"/>
          </a:effectRef>
          <a:fontRef idx="minor">
            <a:schemeClr val="lt1"/>
          </a:fontRef>
        </p:style>
        <p:txBody>
          <a:bodyPr/>
          <a:lstStyle/>
          <a:p>
            <a:r>
              <a:rPr lang="en-US" b="1" i="1" dirty="0" smtClean="0"/>
              <a:t>Limited vertical range</a:t>
            </a:r>
          </a:p>
          <a:p>
            <a:r>
              <a:rPr lang="en-US" b="1" i="1" dirty="0" smtClean="0"/>
              <a:t>Limited magnification range</a:t>
            </a:r>
          </a:p>
          <a:p>
            <a:r>
              <a:rPr lang="en-US" b="1" i="1" dirty="0" smtClean="0"/>
              <a:t>Data not independent of tip</a:t>
            </a:r>
          </a:p>
          <a:p>
            <a:r>
              <a:rPr lang="en-US" b="1" i="1" dirty="0" smtClean="0"/>
              <a:t>Tip or sample can be damaged</a:t>
            </a:r>
          </a:p>
          <a:p>
            <a:r>
              <a:rPr lang="en-US" b="1" i="1" dirty="0" smtClean="0"/>
              <a:t>Limited scanning speed</a:t>
            </a:r>
            <a:endParaRPr lang="en-US" b="1" i="1" dirty="0"/>
          </a:p>
        </p:txBody>
      </p:sp>
    </p:spTree>
    <p:extLst>
      <p:ext uri="{BB962C8B-B14F-4D97-AF65-F5344CB8AC3E}">
        <p14:creationId xmlns="" xmlns:p14="http://schemas.microsoft.com/office/powerpoint/2010/main" val="422718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4000"/>
                            </p:stCondLst>
                            <p:childTnLst>
                              <p:par>
                                <p:cTn id="12" presetID="26"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80">
                                          <p:stCondLst>
                                            <p:cond delay="0"/>
                                          </p:stCondLst>
                                        </p:cTn>
                                        <p:tgtEl>
                                          <p:spTgt spid="3">
                                            <p:bg/>
                                          </p:spTgt>
                                        </p:tgtEl>
                                      </p:cBhvr>
                                    </p:animEffect>
                                    <p:anim calcmode="lin" valueType="num">
                                      <p:cBhvr>
                                        <p:cTn id="15"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bg/>
                                          </p:spTgt>
                                        </p:tgtEl>
                                      </p:cBhvr>
                                      <p:to x="100000" y="60000"/>
                                    </p:animScale>
                                    <p:animScale>
                                      <p:cBhvr>
                                        <p:cTn id="21" dur="166" decel="50000">
                                          <p:stCondLst>
                                            <p:cond delay="676"/>
                                          </p:stCondLst>
                                        </p:cTn>
                                        <p:tgtEl>
                                          <p:spTgt spid="3">
                                            <p:bg/>
                                          </p:spTgt>
                                        </p:tgtEl>
                                      </p:cBhvr>
                                      <p:to x="100000" y="100000"/>
                                    </p:animScale>
                                    <p:animScale>
                                      <p:cBhvr>
                                        <p:cTn id="22" dur="26">
                                          <p:stCondLst>
                                            <p:cond delay="1312"/>
                                          </p:stCondLst>
                                        </p:cTn>
                                        <p:tgtEl>
                                          <p:spTgt spid="3">
                                            <p:bg/>
                                          </p:spTgt>
                                        </p:tgtEl>
                                      </p:cBhvr>
                                      <p:to x="100000" y="80000"/>
                                    </p:animScale>
                                    <p:animScale>
                                      <p:cBhvr>
                                        <p:cTn id="23" dur="166" decel="50000">
                                          <p:stCondLst>
                                            <p:cond delay="1338"/>
                                          </p:stCondLst>
                                        </p:cTn>
                                        <p:tgtEl>
                                          <p:spTgt spid="3">
                                            <p:bg/>
                                          </p:spTgt>
                                        </p:tgtEl>
                                      </p:cBhvr>
                                      <p:to x="100000" y="100000"/>
                                    </p:animScale>
                                    <p:animScale>
                                      <p:cBhvr>
                                        <p:cTn id="24" dur="26">
                                          <p:stCondLst>
                                            <p:cond delay="1642"/>
                                          </p:stCondLst>
                                        </p:cTn>
                                        <p:tgtEl>
                                          <p:spTgt spid="3">
                                            <p:bg/>
                                          </p:spTgt>
                                        </p:tgtEl>
                                      </p:cBhvr>
                                      <p:to x="100000" y="90000"/>
                                    </p:animScale>
                                    <p:animScale>
                                      <p:cBhvr>
                                        <p:cTn id="25" dur="166" decel="50000">
                                          <p:stCondLst>
                                            <p:cond delay="1668"/>
                                          </p:stCondLst>
                                        </p:cTn>
                                        <p:tgtEl>
                                          <p:spTgt spid="3">
                                            <p:bg/>
                                          </p:spTgt>
                                        </p:tgtEl>
                                      </p:cBhvr>
                                      <p:to x="100000" y="100000"/>
                                    </p:animScale>
                                    <p:animScale>
                                      <p:cBhvr>
                                        <p:cTn id="26" dur="26">
                                          <p:stCondLst>
                                            <p:cond delay="1808"/>
                                          </p:stCondLst>
                                        </p:cTn>
                                        <p:tgtEl>
                                          <p:spTgt spid="3">
                                            <p:bg/>
                                          </p:spTgt>
                                        </p:tgtEl>
                                      </p:cBhvr>
                                      <p:to x="100000" y="95000"/>
                                    </p:animScale>
                                    <p:animScale>
                                      <p:cBhvr>
                                        <p:cTn id="27" dur="166" decel="50000">
                                          <p:stCondLst>
                                            <p:cond delay="1834"/>
                                          </p:stCondLst>
                                        </p:cTn>
                                        <p:tgtEl>
                                          <p:spTgt spid="3">
                                            <p:bg/>
                                          </p:spTgt>
                                        </p:tgtEl>
                                      </p:cBhvr>
                                      <p:to x="100000" y="100000"/>
                                    </p:animScale>
                                  </p:childTnLst>
                                </p:cTn>
                              </p:par>
                            </p:childTnLst>
                          </p:cTn>
                        </p:par>
                        <p:par>
                          <p:cTn id="28" fill="hold">
                            <p:stCondLst>
                              <p:cond delay="6000"/>
                            </p:stCondLst>
                            <p:childTnLst>
                              <p:par>
                                <p:cTn id="29" presetID="26" presetClass="entr" presetSubtype="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580">
                                          <p:stCondLst>
                                            <p:cond delay="0"/>
                                          </p:stCondLst>
                                        </p:cTn>
                                        <p:tgtEl>
                                          <p:spTgt spid="3">
                                            <p:txEl>
                                              <p:pRg st="0" end="0"/>
                                            </p:txEl>
                                          </p:spTgt>
                                        </p:tgtEl>
                                      </p:cBhvr>
                                    </p:animEffect>
                                    <p:anim calcmode="lin" valueType="num">
                                      <p:cBhvr>
                                        <p:cTn id="3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0" end="0"/>
                                            </p:txEl>
                                          </p:spTgt>
                                        </p:tgtEl>
                                      </p:cBhvr>
                                      <p:to x="100000" y="60000"/>
                                    </p:animScale>
                                    <p:animScale>
                                      <p:cBhvr>
                                        <p:cTn id="38" dur="166" decel="50000">
                                          <p:stCondLst>
                                            <p:cond delay="676"/>
                                          </p:stCondLst>
                                        </p:cTn>
                                        <p:tgtEl>
                                          <p:spTgt spid="3">
                                            <p:txEl>
                                              <p:pRg st="0" end="0"/>
                                            </p:txEl>
                                          </p:spTgt>
                                        </p:tgtEl>
                                      </p:cBhvr>
                                      <p:to x="100000" y="100000"/>
                                    </p:animScale>
                                    <p:animScale>
                                      <p:cBhvr>
                                        <p:cTn id="39" dur="26">
                                          <p:stCondLst>
                                            <p:cond delay="1312"/>
                                          </p:stCondLst>
                                        </p:cTn>
                                        <p:tgtEl>
                                          <p:spTgt spid="3">
                                            <p:txEl>
                                              <p:pRg st="0" end="0"/>
                                            </p:txEl>
                                          </p:spTgt>
                                        </p:tgtEl>
                                      </p:cBhvr>
                                      <p:to x="100000" y="80000"/>
                                    </p:animScale>
                                    <p:animScale>
                                      <p:cBhvr>
                                        <p:cTn id="40" dur="166" decel="50000">
                                          <p:stCondLst>
                                            <p:cond delay="1338"/>
                                          </p:stCondLst>
                                        </p:cTn>
                                        <p:tgtEl>
                                          <p:spTgt spid="3">
                                            <p:txEl>
                                              <p:pRg st="0" end="0"/>
                                            </p:txEl>
                                          </p:spTgt>
                                        </p:tgtEl>
                                      </p:cBhvr>
                                      <p:to x="100000" y="100000"/>
                                    </p:animScale>
                                    <p:animScale>
                                      <p:cBhvr>
                                        <p:cTn id="41" dur="26">
                                          <p:stCondLst>
                                            <p:cond delay="1642"/>
                                          </p:stCondLst>
                                        </p:cTn>
                                        <p:tgtEl>
                                          <p:spTgt spid="3">
                                            <p:txEl>
                                              <p:pRg st="0" end="0"/>
                                            </p:txEl>
                                          </p:spTgt>
                                        </p:tgtEl>
                                      </p:cBhvr>
                                      <p:to x="100000" y="90000"/>
                                    </p:animScale>
                                    <p:animScale>
                                      <p:cBhvr>
                                        <p:cTn id="42" dur="166" decel="50000">
                                          <p:stCondLst>
                                            <p:cond delay="1668"/>
                                          </p:stCondLst>
                                        </p:cTn>
                                        <p:tgtEl>
                                          <p:spTgt spid="3">
                                            <p:txEl>
                                              <p:pRg st="0" end="0"/>
                                            </p:txEl>
                                          </p:spTgt>
                                        </p:tgtEl>
                                      </p:cBhvr>
                                      <p:to x="100000" y="100000"/>
                                    </p:animScale>
                                    <p:animScale>
                                      <p:cBhvr>
                                        <p:cTn id="43" dur="26">
                                          <p:stCondLst>
                                            <p:cond delay="1808"/>
                                          </p:stCondLst>
                                        </p:cTn>
                                        <p:tgtEl>
                                          <p:spTgt spid="3">
                                            <p:txEl>
                                              <p:pRg st="0" end="0"/>
                                            </p:txEl>
                                          </p:spTgt>
                                        </p:tgtEl>
                                      </p:cBhvr>
                                      <p:to x="100000" y="95000"/>
                                    </p:animScale>
                                    <p:animScale>
                                      <p:cBhvr>
                                        <p:cTn id="44" dur="166" decel="50000">
                                          <p:stCondLst>
                                            <p:cond delay="1834"/>
                                          </p:stCondLst>
                                        </p:cTn>
                                        <p:tgtEl>
                                          <p:spTgt spid="3">
                                            <p:txEl>
                                              <p:pRg st="0" end="0"/>
                                            </p:txEl>
                                          </p:spTgt>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4">
                                            <p:bg/>
                                          </p:spTgt>
                                        </p:tgtEl>
                                        <p:attrNameLst>
                                          <p:attrName>style.visibility</p:attrName>
                                        </p:attrNameLst>
                                      </p:cBhvr>
                                      <p:to>
                                        <p:strVal val="visible"/>
                                      </p:to>
                                    </p:set>
                                    <p:animEffect transition="in" filter="wipe(down)">
                                      <p:cBhvr>
                                        <p:cTn id="47" dur="580">
                                          <p:stCondLst>
                                            <p:cond delay="0"/>
                                          </p:stCondLst>
                                        </p:cTn>
                                        <p:tgtEl>
                                          <p:spTgt spid="4">
                                            <p:bg/>
                                          </p:spTgt>
                                        </p:tgtEl>
                                      </p:cBhvr>
                                    </p:animEffect>
                                    <p:anim calcmode="lin" valueType="num">
                                      <p:cBhvr>
                                        <p:cTn id="4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bg/>
                                          </p:spTgt>
                                        </p:tgtEl>
                                      </p:cBhvr>
                                      <p:to x="100000" y="60000"/>
                                    </p:animScale>
                                    <p:animScale>
                                      <p:cBhvr>
                                        <p:cTn id="54" dur="166" decel="50000">
                                          <p:stCondLst>
                                            <p:cond delay="676"/>
                                          </p:stCondLst>
                                        </p:cTn>
                                        <p:tgtEl>
                                          <p:spTgt spid="4">
                                            <p:bg/>
                                          </p:spTgt>
                                        </p:tgtEl>
                                      </p:cBhvr>
                                      <p:to x="100000" y="100000"/>
                                    </p:animScale>
                                    <p:animScale>
                                      <p:cBhvr>
                                        <p:cTn id="55" dur="26">
                                          <p:stCondLst>
                                            <p:cond delay="1312"/>
                                          </p:stCondLst>
                                        </p:cTn>
                                        <p:tgtEl>
                                          <p:spTgt spid="4">
                                            <p:bg/>
                                          </p:spTgt>
                                        </p:tgtEl>
                                      </p:cBhvr>
                                      <p:to x="100000" y="80000"/>
                                    </p:animScale>
                                    <p:animScale>
                                      <p:cBhvr>
                                        <p:cTn id="56" dur="166" decel="50000">
                                          <p:stCondLst>
                                            <p:cond delay="1338"/>
                                          </p:stCondLst>
                                        </p:cTn>
                                        <p:tgtEl>
                                          <p:spTgt spid="4">
                                            <p:bg/>
                                          </p:spTgt>
                                        </p:tgtEl>
                                      </p:cBhvr>
                                      <p:to x="100000" y="100000"/>
                                    </p:animScale>
                                    <p:animScale>
                                      <p:cBhvr>
                                        <p:cTn id="57" dur="26">
                                          <p:stCondLst>
                                            <p:cond delay="1642"/>
                                          </p:stCondLst>
                                        </p:cTn>
                                        <p:tgtEl>
                                          <p:spTgt spid="4">
                                            <p:bg/>
                                          </p:spTgt>
                                        </p:tgtEl>
                                      </p:cBhvr>
                                      <p:to x="100000" y="90000"/>
                                    </p:animScale>
                                    <p:animScale>
                                      <p:cBhvr>
                                        <p:cTn id="58" dur="166" decel="50000">
                                          <p:stCondLst>
                                            <p:cond delay="1668"/>
                                          </p:stCondLst>
                                        </p:cTn>
                                        <p:tgtEl>
                                          <p:spTgt spid="4">
                                            <p:bg/>
                                          </p:spTgt>
                                        </p:tgtEl>
                                      </p:cBhvr>
                                      <p:to x="100000" y="100000"/>
                                    </p:animScale>
                                    <p:animScale>
                                      <p:cBhvr>
                                        <p:cTn id="59" dur="26">
                                          <p:stCondLst>
                                            <p:cond delay="1808"/>
                                          </p:stCondLst>
                                        </p:cTn>
                                        <p:tgtEl>
                                          <p:spTgt spid="4">
                                            <p:bg/>
                                          </p:spTgt>
                                        </p:tgtEl>
                                      </p:cBhvr>
                                      <p:to x="100000" y="95000"/>
                                    </p:animScale>
                                    <p:animScale>
                                      <p:cBhvr>
                                        <p:cTn id="60" dur="166" decel="50000">
                                          <p:stCondLst>
                                            <p:cond delay="1834"/>
                                          </p:stCondLst>
                                        </p:cTn>
                                        <p:tgtEl>
                                          <p:spTgt spid="4">
                                            <p:bg/>
                                          </p:spTgt>
                                        </p:tgtEl>
                                      </p:cBhvr>
                                      <p:to x="100000" y="100000"/>
                                    </p:animScale>
                                  </p:childTnLst>
                                </p:cTn>
                              </p:par>
                            </p:childTnLst>
                          </p:cTn>
                        </p:par>
                        <p:par>
                          <p:cTn id="61" fill="hold">
                            <p:stCondLst>
                              <p:cond delay="8000"/>
                            </p:stCondLst>
                            <p:childTnLst>
                              <p:par>
                                <p:cTn id="62" presetID="26" presetClass="entr" presetSubtype="0" fill="hold" grpId="0" nodeType="after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animEffect transition="in" filter="wipe(down)">
                                      <p:cBhvr>
                                        <p:cTn id="64" dur="580">
                                          <p:stCondLst>
                                            <p:cond delay="0"/>
                                          </p:stCondLst>
                                        </p:cTn>
                                        <p:tgtEl>
                                          <p:spTgt spid="4">
                                            <p:txEl>
                                              <p:pRg st="0" end="0"/>
                                            </p:txEl>
                                          </p:spTgt>
                                        </p:tgtEl>
                                      </p:cBhvr>
                                    </p:animEffect>
                                    <p:anim calcmode="lin" valueType="num">
                                      <p:cBhvr>
                                        <p:cTn id="6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xEl>
                                              <p:pRg st="0" end="0"/>
                                            </p:txEl>
                                          </p:spTgt>
                                        </p:tgtEl>
                                      </p:cBhvr>
                                      <p:to x="100000" y="60000"/>
                                    </p:animScale>
                                    <p:animScale>
                                      <p:cBhvr>
                                        <p:cTn id="71" dur="166" decel="50000">
                                          <p:stCondLst>
                                            <p:cond delay="676"/>
                                          </p:stCondLst>
                                        </p:cTn>
                                        <p:tgtEl>
                                          <p:spTgt spid="4">
                                            <p:txEl>
                                              <p:pRg st="0" end="0"/>
                                            </p:txEl>
                                          </p:spTgt>
                                        </p:tgtEl>
                                      </p:cBhvr>
                                      <p:to x="100000" y="100000"/>
                                    </p:animScale>
                                    <p:animScale>
                                      <p:cBhvr>
                                        <p:cTn id="72" dur="26">
                                          <p:stCondLst>
                                            <p:cond delay="1312"/>
                                          </p:stCondLst>
                                        </p:cTn>
                                        <p:tgtEl>
                                          <p:spTgt spid="4">
                                            <p:txEl>
                                              <p:pRg st="0" end="0"/>
                                            </p:txEl>
                                          </p:spTgt>
                                        </p:tgtEl>
                                      </p:cBhvr>
                                      <p:to x="100000" y="80000"/>
                                    </p:animScale>
                                    <p:animScale>
                                      <p:cBhvr>
                                        <p:cTn id="73" dur="166" decel="50000">
                                          <p:stCondLst>
                                            <p:cond delay="1338"/>
                                          </p:stCondLst>
                                        </p:cTn>
                                        <p:tgtEl>
                                          <p:spTgt spid="4">
                                            <p:txEl>
                                              <p:pRg st="0" end="0"/>
                                            </p:txEl>
                                          </p:spTgt>
                                        </p:tgtEl>
                                      </p:cBhvr>
                                      <p:to x="100000" y="100000"/>
                                    </p:animScale>
                                    <p:animScale>
                                      <p:cBhvr>
                                        <p:cTn id="74" dur="26">
                                          <p:stCondLst>
                                            <p:cond delay="1642"/>
                                          </p:stCondLst>
                                        </p:cTn>
                                        <p:tgtEl>
                                          <p:spTgt spid="4">
                                            <p:txEl>
                                              <p:pRg st="0" end="0"/>
                                            </p:txEl>
                                          </p:spTgt>
                                        </p:tgtEl>
                                      </p:cBhvr>
                                      <p:to x="100000" y="90000"/>
                                    </p:animScale>
                                    <p:animScale>
                                      <p:cBhvr>
                                        <p:cTn id="75" dur="166" decel="50000">
                                          <p:stCondLst>
                                            <p:cond delay="1668"/>
                                          </p:stCondLst>
                                        </p:cTn>
                                        <p:tgtEl>
                                          <p:spTgt spid="4">
                                            <p:txEl>
                                              <p:pRg st="0" end="0"/>
                                            </p:txEl>
                                          </p:spTgt>
                                        </p:tgtEl>
                                      </p:cBhvr>
                                      <p:to x="100000" y="100000"/>
                                    </p:animScale>
                                    <p:animScale>
                                      <p:cBhvr>
                                        <p:cTn id="76" dur="26">
                                          <p:stCondLst>
                                            <p:cond delay="1808"/>
                                          </p:stCondLst>
                                        </p:cTn>
                                        <p:tgtEl>
                                          <p:spTgt spid="4">
                                            <p:txEl>
                                              <p:pRg st="0" end="0"/>
                                            </p:txEl>
                                          </p:spTgt>
                                        </p:tgtEl>
                                      </p:cBhvr>
                                      <p:to x="100000" y="95000"/>
                                    </p:animScale>
                                    <p:animScale>
                                      <p:cBhvr>
                                        <p:cTn id="77" dur="166" decel="50000">
                                          <p:stCondLst>
                                            <p:cond delay="1834"/>
                                          </p:stCondLst>
                                        </p:cTn>
                                        <p:tgtEl>
                                          <p:spTgt spid="4">
                                            <p:txEl>
                                              <p:pRg st="0" end="0"/>
                                            </p:txEl>
                                          </p:spTgt>
                                        </p:tgtEl>
                                      </p:cBhvr>
                                      <p:to x="100000" y="100000"/>
                                    </p:animScale>
                                  </p:childTnLst>
                                </p:cTn>
                              </p:par>
                            </p:childTnLst>
                          </p:cTn>
                        </p:par>
                        <p:par>
                          <p:cTn id="78" fill="hold">
                            <p:stCondLst>
                              <p:cond delay="10000"/>
                            </p:stCondLst>
                            <p:childTnLst>
                              <p:par>
                                <p:cTn id="79" presetID="26" presetClass="entr" presetSubtype="0" fill="hold" grpId="0" nodeType="afterEffect">
                                  <p:stCondLst>
                                    <p:cond delay="0"/>
                                  </p:stCondLst>
                                  <p:childTnLst>
                                    <p:set>
                                      <p:cBhvr>
                                        <p:cTn id="80" dur="1" fill="hold">
                                          <p:stCondLst>
                                            <p:cond delay="0"/>
                                          </p:stCondLst>
                                        </p:cTn>
                                        <p:tgtEl>
                                          <p:spTgt spid="4">
                                            <p:txEl>
                                              <p:pRg st="1" end="1"/>
                                            </p:txEl>
                                          </p:spTgt>
                                        </p:tgtEl>
                                        <p:attrNameLst>
                                          <p:attrName>style.visibility</p:attrName>
                                        </p:attrNameLst>
                                      </p:cBhvr>
                                      <p:to>
                                        <p:strVal val="visible"/>
                                      </p:to>
                                    </p:set>
                                    <p:animEffect transition="in" filter="wipe(down)">
                                      <p:cBhvr>
                                        <p:cTn id="81" dur="580">
                                          <p:stCondLst>
                                            <p:cond delay="0"/>
                                          </p:stCondLst>
                                        </p:cTn>
                                        <p:tgtEl>
                                          <p:spTgt spid="4">
                                            <p:txEl>
                                              <p:pRg st="1" end="1"/>
                                            </p:txEl>
                                          </p:spTgt>
                                        </p:tgtEl>
                                      </p:cBhvr>
                                    </p:animEffect>
                                    <p:anim calcmode="lin" valueType="num">
                                      <p:cBhvr>
                                        <p:cTn id="82"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4">
                                            <p:txEl>
                                              <p:pRg st="1" end="1"/>
                                            </p:txEl>
                                          </p:spTgt>
                                        </p:tgtEl>
                                      </p:cBhvr>
                                      <p:to x="100000" y="60000"/>
                                    </p:animScale>
                                    <p:animScale>
                                      <p:cBhvr>
                                        <p:cTn id="88" dur="166" decel="50000">
                                          <p:stCondLst>
                                            <p:cond delay="676"/>
                                          </p:stCondLst>
                                        </p:cTn>
                                        <p:tgtEl>
                                          <p:spTgt spid="4">
                                            <p:txEl>
                                              <p:pRg st="1" end="1"/>
                                            </p:txEl>
                                          </p:spTgt>
                                        </p:tgtEl>
                                      </p:cBhvr>
                                      <p:to x="100000" y="100000"/>
                                    </p:animScale>
                                    <p:animScale>
                                      <p:cBhvr>
                                        <p:cTn id="89" dur="26">
                                          <p:stCondLst>
                                            <p:cond delay="1312"/>
                                          </p:stCondLst>
                                        </p:cTn>
                                        <p:tgtEl>
                                          <p:spTgt spid="4">
                                            <p:txEl>
                                              <p:pRg st="1" end="1"/>
                                            </p:txEl>
                                          </p:spTgt>
                                        </p:tgtEl>
                                      </p:cBhvr>
                                      <p:to x="100000" y="80000"/>
                                    </p:animScale>
                                    <p:animScale>
                                      <p:cBhvr>
                                        <p:cTn id="90" dur="166" decel="50000">
                                          <p:stCondLst>
                                            <p:cond delay="1338"/>
                                          </p:stCondLst>
                                        </p:cTn>
                                        <p:tgtEl>
                                          <p:spTgt spid="4">
                                            <p:txEl>
                                              <p:pRg st="1" end="1"/>
                                            </p:txEl>
                                          </p:spTgt>
                                        </p:tgtEl>
                                      </p:cBhvr>
                                      <p:to x="100000" y="100000"/>
                                    </p:animScale>
                                    <p:animScale>
                                      <p:cBhvr>
                                        <p:cTn id="91" dur="26">
                                          <p:stCondLst>
                                            <p:cond delay="1642"/>
                                          </p:stCondLst>
                                        </p:cTn>
                                        <p:tgtEl>
                                          <p:spTgt spid="4">
                                            <p:txEl>
                                              <p:pRg st="1" end="1"/>
                                            </p:txEl>
                                          </p:spTgt>
                                        </p:tgtEl>
                                      </p:cBhvr>
                                      <p:to x="100000" y="90000"/>
                                    </p:animScale>
                                    <p:animScale>
                                      <p:cBhvr>
                                        <p:cTn id="92" dur="166" decel="50000">
                                          <p:stCondLst>
                                            <p:cond delay="1668"/>
                                          </p:stCondLst>
                                        </p:cTn>
                                        <p:tgtEl>
                                          <p:spTgt spid="4">
                                            <p:txEl>
                                              <p:pRg st="1" end="1"/>
                                            </p:txEl>
                                          </p:spTgt>
                                        </p:tgtEl>
                                      </p:cBhvr>
                                      <p:to x="100000" y="100000"/>
                                    </p:animScale>
                                    <p:animScale>
                                      <p:cBhvr>
                                        <p:cTn id="93" dur="26">
                                          <p:stCondLst>
                                            <p:cond delay="1808"/>
                                          </p:stCondLst>
                                        </p:cTn>
                                        <p:tgtEl>
                                          <p:spTgt spid="4">
                                            <p:txEl>
                                              <p:pRg st="1" end="1"/>
                                            </p:txEl>
                                          </p:spTgt>
                                        </p:tgtEl>
                                      </p:cBhvr>
                                      <p:to x="100000" y="95000"/>
                                    </p:animScale>
                                    <p:animScale>
                                      <p:cBhvr>
                                        <p:cTn id="94" dur="166" decel="50000">
                                          <p:stCondLst>
                                            <p:cond delay="1834"/>
                                          </p:stCondLst>
                                        </p:cTn>
                                        <p:tgtEl>
                                          <p:spTgt spid="4">
                                            <p:txEl>
                                              <p:pRg st="1" end="1"/>
                                            </p:txEl>
                                          </p:spTgt>
                                        </p:tgtEl>
                                      </p:cBhvr>
                                      <p:to x="100000" y="100000"/>
                                    </p:animScale>
                                  </p:childTnLst>
                                </p:cTn>
                              </p:par>
                            </p:childTnLst>
                          </p:cTn>
                        </p:par>
                        <p:par>
                          <p:cTn id="95" fill="hold">
                            <p:stCondLst>
                              <p:cond delay="12000"/>
                            </p:stCondLst>
                            <p:childTnLst>
                              <p:par>
                                <p:cTn id="96" presetID="26" presetClass="entr" presetSubtype="0" fill="hold" grpId="0" nodeType="afterEffect">
                                  <p:stCondLst>
                                    <p:cond delay="0"/>
                                  </p:stCondLst>
                                  <p:childTnLst>
                                    <p:set>
                                      <p:cBhvr>
                                        <p:cTn id="97" dur="1" fill="hold">
                                          <p:stCondLst>
                                            <p:cond delay="0"/>
                                          </p:stCondLst>
                                        </p:cTn>
                                        <p:tgtEl>
                                          <p:spTgt spid="4">
                                            <p:txEl>
                                              <p:pRg st="2" end="2"/>
                                            </p:txEl>
                                          </p:spTgt>
                                        </p:tgtEl>
                                        <p:attrNameLst>
                                          <p:attrName>style.visibility</p:attrName>
                                        </p:attrNameLst>
                                      </p:cBhvr>
                                      <p:to>
                                        <p:strVal val="visible"/>
                                      </p:to>
                                    </p:set>
                                    <p:animEffect transition="in" filter="wipe(down)">
                                      <p:cBhvr>
                                        <p:cTn id="98" dur="580">
                                          <p:stCondLst>
                                            <p:cond delay="0"/>
                                          </p:stCondLst>
                                        </p:cTn>
                                        <p:tgtEl>
                                          <p:spTgt spid="4">
                                            <p:txEl>
                                              <p:pRg st="2" end="2"/>
                                            </p:txEl>
                                          </p:spTgt>
                                        </p:tgtEl>
                                      </p:cBhvr>
                                    </p:animEffect>
                                    <p:anim calcmode="lin" valueType="num">
                                      <p:cBhvr>
                                        <p:cTn id="9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4">
                                            <p:txEl>
                                              <p:pRg st="2" end="2"/>
                                            </p:txEl>
                                          </p:spTgt>
                                        </p:tgtEl>
                                      </p:cBhvr>
                                      <p:to x="100000" y="60000"/>
                                    </p:animScale>
                                    <p:animScale>
                                      <p:cBhvr>
                                        <p:cTn id="105" dur="166" decel="50000">
                                          <p:stCondLst>
                                            <p:cond delay="676"/>
                                          </p:stCondLst>
                                        </p:cTn>
                                        <p:tgtEl>
                                          <p:spTgt spid="4">
                                            <p:txEl>
                                              <p:pRg st="2" end="2"/>
                                            </p:txEl>
                                          </p:spTgt>
                                        </p:tgtEl>
                                      </p:cBhvr>
                                      <p:to x="100000" y="100000"/>
                                    </p:animScale>
                                    <p:animScale>
                                      <p:cBhvr>
                                        <p:cTn id="106" dur="26">
                                          <p:stCondLst>
                                            <p:cond delay="1312"/>
                                          </p:stCondLst>
                                        </p:cTn>
                                        <p:tgtEl>
                                          <p:spTgt spid="4">
                                            <p:txEl>
                                              <p:pRg st="2" end="2"/>
                                            </p:txEl>
                                          </p:spTgt>
                                        </p:tgtEl>
                                      </p:cBhvr>
                                      <p:to x="100000" y="80000"/>
                                    </p:animScale>
                                    <p:animScale>
                                      <p:cBhvr>
                                        <p:cTn id="107" dur="166" decel="50000">
                                          <p:stCondLst>
                                            <p:cond delay="1338"/>
                                          </p:stCondLst>
                                        </p:cTn>
                                        <p:tgtEl>
                                          <p:spTgt spid="4">
                                            <p:txEl>
                                              <p:pRg st="2" end="2"/>
                                            </p:txEl>
                                          </p:spTgt>
                                        </p:tgtEl>
                                      </p:cBhvr>
                                      <p:to x="100000" y="100000"/>
                                    </p:animScale>
                                    <p:animScale>
                                      <p:cBhvr>
                                        <p:cTn id="108" dur="26">
                                          <p:stCondLst>
                                            <p:cond delay="1642"/>
                                          </p:stCondLst>
                                        </p:cTn>
                                        <p:tgtEl>
                                          <p:spTgt spid="4">
                                            <p:txEl>
                                              <p:pRg st="2" end="2"/>
                                            </p:txEl>
                                          </p:spTgt>
                                        </p:tgtEl>
                                      </p:cBhvr>
                                      <p:to x="100000" y="90000"/>
                                    </p:animScale>
                                    <p:animScale>
                                      <p:cBhvr>
                                        <p:cTn id="109" dur="166" decel="50000">
                                          <p:stCondLst>
                                            <p:cond delay="1668"/>
                                          </p:stCondLst>
                                        </p:cTn>
                                        <p:tgtEl>
                                          <p:spTgt spid="4">
                                            <p:txEl>
                                              <p:pRg st="2" end="2"/>
                                            </p:txEl>
                                          </p:spTgt>
                                        </p:tgtEl>
                                      </p:cBhvr>
                                      <p:to x="100000" y="100000"/>
                                    </p:animScale>
                                    <p:animScale>
                                      <p:cBhvr>
                                        <p:cTn id="110" dur="26">
                                          <p:stCondLst>
                                            <p:cond delay="1808"/>
                                          </p:stCondLst>
                                        </p:cTn>
                                        <p:tgtEl>
                                          <p:spTgt spid="4">
                                            <p:txEl>
                                              <p:pRg st="2" end="2"/>
                                            </p:txEl>
                                          </p:spTgt>
                                        </p:tgtEl>
                                      </p:cBhvr>
                                      <p:to x="100000" y="95000"/>
                                    </p:animScale>
                                    <p:animScale>
                                      <p:cBhvr>
                                        <p:cTn id="111" dur="166" decel="50000">
                                          <p:stCondLst>
                                            <p:cond delay="1834"/>
                                          </p:stCondLst>
                                        </p:cTn>
                                        <p:tgtEl>
                                          <p:spTgt spid="4">
                                            <p:txEl>
                                              <p:pRg st="2" end="2"/>
                                            </p:txEl>
                                          </p:spTgt>
                                        </p:tgtEl>
                                      </p:cBhvr>
                                      <p:to x="100000" y="100000"/>
                                    </p:animScale>
                                  </p:childTnLst>
                                </p:cTn>
                              </p:par>
                            </p:childTnLst>
                          </p:cTn>
                        </p:par>
                        <p:par>
                          <p:cTn id="112" fill="hold">
                            <p:stCondLst>
                              <p:cond delay="14000"/>
                            </p:stCondLst>
                            <p:childTnLst>
                              <p:par>
                                <p:cTn id="113" presetID="26" presetClass="entr" presetSubtype="0" fill="hold" grpId="0" nodeType="afterEffect">
                                  <p:stCondLst>
                                    <p:cond delay="0"/>
                                  </p:stCondLst>
                                  <p:childTnLst>
                                    <p:set>
                                      <p:cBhvr>
                                        <p:cTn id="114" dur="1" fill="hold">
                                          <p:stCondLst>
                                            <p:cond delay="0"/>
                                          </p:stCondLst>
                                        </p:cTn>
                                        <p:tgtEl>
                                          <p:spTgt spid="4">
                                            <p:txEl>
                                              <p:pRg st="3" end="3"/>
                                            </p:txEl>
                                          </p:spTgt>
                                        </p:tgtEl>
                                        <p:attrNameLst>
                                          <p:attrName>style.visibility</p:attrName>
                                        </p:attrNameLst>
                                      </p:cBhvr>
                                      <p:to>
                                        <p:strVal val="visible"/>
                                      </p:to>
                                    </p:set>
                                    <p:animEffect transition="in" filter="wipe(down)">
                                      <p:cBhvr>
                                        <p:cTn id="115" dur="580">
                                          <p:stCondLst>
                                            <p:cond delay="0"/>
                                          </p:stCondLst>
                                        </p:cTn>
                                        <p:tgtEl>
                                          <p:spTgt spid="4">
                                            <p:txEl>
                                              <p:pRg st="3" end="3"/>
                                            </p:txEl>
                                          </p:spTgt>
                                        </p:tgtEl>
                                      </p:cBhvr>
                                    </p:animEffect>
                                    <p:anim calcmode="lin" valueType="num">
                                      <p:cBhvr>
                                        <p:cTn id="11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3" end="3"/>
                                            </p:txEl>
                                          </p:spTgt>
                                        </p:tgtEl>
                                      </p:cBhvr>
                                      <p:to x="100000" y="60000"/>
                                    </p:animScale>
                                    <p:animScale>
                                      <p:cBhvr>
                                        <p:cTn id="122" dur="166" decel="50000">
                                          <p:stCondLst>
                                            <p:cond delay="676"/>
                                          </p:stCondLst>
                                        </p:cTn>
                                        <p:tgtEl>
                                          <p:spTgt spid="4">
                                            <p:txEl>
                                              <p:pRg st="3" end="3"/>
                                            </p:txEl>
                                          </p:spTgt>
                                        </p:tgtEl>
                                      </p:cBhvr>
                                      <p:to x="100000" y="100000"/>
                                    </p:animScale>
                                    <p:animScale>
                                      <p:cBhvr>
                                        <p:cTn id="123" dur="26">
                                          <p:stCondLst>
                                            <p:cond delay="1312"/>
                                          </p:stCondLst>
                                        </p:cTn>
                                        <p:tgtEl>
                                          <p:spTgt spid="4">
                                            <p:txEl>
                                              <p:pRg st="3" end="3"/>
                                            </p:txEl>
                                          </p:spTgt>
                                        </p:tgtEl>
                                      </p:cBhvr>
                                      <p:to x="100000" y="80000"/>
                                    </p:animScale>
                                    <p:animScale>
                                      <p:cBhvr>
                                        <p:cTn id="124" dur="166" decel="50000">
                                          <p:stCondLst>
                                            <p:cond delay="1338"/>
                                          </p:stCondLst>
                                        </p:cTn>
                                        <p:tgtEl>
                                          <p:spTgt spid="4">
                                            <p:txEl>
                                              <p:pRg st="3" end="3"/>
                                            </p:txEl>
                                          </p:spTgt>
                                        </p:tgtEl>
                                      </p:cBhvr>
                                      <p:to x="100000" y="100000"/>
                                    </p:animScale>
                                    <p:animScale>
                                      <p:cBhvr>
                                        <p:cTn id="125" dur="26">
                                          <p:stCondLst>
                                            <p:cond delay="1642"/>
                                          </p:stCondLst>
                                        </p:cTn>
                                        <p:tgtEl>
                                          <p:spTgt spid="4">
                                            <p:txEl>
                                              <p:pRg st="3" end="3"/>
                                            </p:txEl>
                                          </p:spTgt>
                                        </p:tgtEl>
                                      </p:cBhvr>
                                      <p:to x="100000" y="90000"/>
                                    </p:animScale>
                                    <p:animScale>
                                      <p:cBhvr>
                                        <p:cTn id="126" dur="166" decel="50000">
                                          <p:stCondLst>
                                            <p:cond delay="1668"/>
                                          </p:stCondLst>
                                        </p:cTn>
                                        <p:tgtEl>
                                          <p:spTgt spid="4">
                                            <p:txEl>
                                              <p:pRg st="3" end="3"/>
                                            </p:txEl>
                                          </p:spTgt>
                                        </p:tgtEl>
                                      </p:cBhvr>
                                      <p:to x="100000" y="100000"/>
                                    </p:animScale>
                                    <p:animScale>
                                      <p:cBhvr>
                                        <p:cTn id="127" dur="26">
                                          <p:stCondLst>
                                            <p:cond delay="1808"/>
                                          </p:stCondLst>
                                        </p:cTn>
                                        <p:tgtEl>
                                          <p:spTgt spid="4">
                                            <p:txEl>
                                              <p:pRg st="3" end="3"/>
                                            </p:txEl>
                                          </p:spTgt>
                                        </p:tgtEl>
                                      </p:cBhvr>
                                      <p:to x="100000" y="95000"/>
                                    </p:animScale>
                                    <p:animScale>
                                      <p:cBhvr>
                                        <p:cTn id="128" dur="166" decel="50000">
                                          <p:stCondLst>
                                            <p:cond delay="1834"/>
                                          </p:stCondLst>
                                        </p:cTn>
                                        <p:tgtEl>
                                          <p:spTgt spid="4">
                                            <p:txEl>
                                              <p:pRg st="3" end="3"/>
                                            </p:txEl>
                                          </p:spTgt>
                                        </p:tgtEl>
                                      </p:cBhvr>
                                      <p:to x="100000" y="100000"/>
                                    </p:animScale>
                                  </p:childTnLst>
                                </p:cTn>
                              </p:par>
                            </p:childTnLst>
                          </p:cTn>
                        </p:par>
                        <p:par>
                          <p:cTn id="129" fill="hold">
                            <p:stCondLst>
                              <p:cond delay="16000"/>
                            </p:stCondLst>
                            <p:childTnLst>
                              <p:par>
                                <p:cTn id="130" presetID="26" presetClass="entr" presetSubtype="0" fill="hold" grpId="0" nodeType="afterEffect">
                                  <p:stCondLst>
                                    <p:cond delay="0"/>
                                  </p:stCondLst>
                                  <p:childTnLst>
                                    <p:set>
                                      <p:cBhvr>
                                        <p:cTn id="131" dur="1" fill="hold">
                                          <p:stCondLst>
                                            <p:cond delay="0"/>
                                          </p:stCondLst>
                                        </p:cTn>
                                        <p:tgtEl>
                                          <p:spTgt spid="4">
                                            <p:txEl>
                                              <p:pRg st="4" end="4"/>
                                            </p:txEl>
                                          </p:spTgt>
                                        </p:tgtEl>
                                        <p:attrNameLst>
                                          <p:attrName>style.visibility</p:attrName>
                                        </p:attrNameLst>
                                      </p:cBhvr>
                                      <p:to>
                                        <p:strVal val="visible"/>
                                      </p:to>
                                    </p:set>
                                    <p:animEffect transition="in" filter="wipe(down)">
                                      <p:cBhvr>
                                        <p:cTn id="132" dur="580">
                                          <p:stCondLst>
                                            <p:cond delay="0"/>
                                          </p:stCondLst>
                                        </p:cTn>
                                        <p:tgtEl>
                                          <p:spTgt spid="4">
                                            <p:txEl>
                                              <p:pRg st="4" end="4"/>
                                            </p:txEl>
                                          </p:spTgt>
                                        </p:tgtEl>
                                      </p:cBhvr>
                                    </p:animEffect>
                                    <p:anim calcmode="lin" valueType="num">
                                      <p:cBhvr>
                                        <p:cTn id="133"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38" dur="26">
                                          <p:stCondLst>
                                            <p:cond delay="650"/>
                                          </p:stCondLst>
                                        </p:cTn>
                                        <p:tgtEl>
                                          <p:spTgt spid="4">
                                            <p:txEl>
                                              <p:pRg st="4" end="4"/>
                                            </p:txEl>
                                          </p:spTgt>
                                        </p:tgtEl>
                                      </p:cBhvr>
                                      <p:to x="100000" y="60000"/>
                                    </p:animScale>
                                    <p:animScale>
                                      <p:cBhvr>
                                        <p:cTn id="139" dur="166" decel="50000">
                                          <p:stCondLst>
                                            <p:cond delay="676"/>
                                          </p:stCondLst>
                                        </p:cTn>
                                        <p:tgtEl>
                                          <p:spTgt spid="4">
                                            <p:txEl>
                                              <p:pRg st="4" end="4"/>
                                            </p:txEl>
                                          </p:spTgt>
                                        </p:tgtEl>
                                      </p:cBhvr>
                                      <p:to x="100000" y="100000"/>
                                    </p:animScale>
                                    <p:animScale>
                                      <p:cBhvr>
                                        <p:cTn id="140" dur="26">
                                          <p:stCondLst>
                                            <p:cond delay="1312"/>
                                          </p:stCondLst>
                                        </p:cTn>
                                        <p:tgtEl>
                                          <p:spTgt spid="4">
                                            <p:txEl>
                                              <p:pRg st="4" end="4"/>
                                            </p:txEl>
                                          </p:spTgt>
                                        </p:tgtEl>
                                      </p:cBhvr>
                                      <p:to x="100000" y="80000"/>
                                    </p:animScale>
                                    <p:animScale>
                                      <p:cBhvr>
                                        <p:cTn id="141" dur="166" decel="50000">
                                          <p:stCondLst>
                                            <p:cond delay="1338"/>
                                          </p:stCondLst>
                                        </p:cTn>
                                        <p:tgtEl>
                                          <p:spTgt spid="4">
                                            <p:txEl>
                                              <p:pRg st="4" end="4"/>
                                            </p:txEl>
                                          </p:spTgt>
                                        </p:tgtEl>
                                      </p:cBhvr>
                                      <p:to x="100000" y="100000"/>
                                    </p:animScale>
                                    <p:animScale>
                                      <p:cBhvr>
                                        <p:cTn id="142" dur="26">
                                          <p:stCondLst>
                                            <p:cond delay="1642"/>
                                          </p:stCondLst>
                                        </p:cTn>
                                        <p:tgtEl>
                                          <p:spTgt spid="4">
                                            <p:txEl>
                                              <p:pRg st="4" end="4"/>
                                            </p:txEl>
                                          </p:spTgt>
                                        </p:tgtEl>
                                      </p:cBhvr>
                                      <p:to x="100000" y="90000"/>
                                    </p:animScale>
                                    <p:animScale>
                                      <p:cBhvr>
                                        <p:cTn id="143" dur="166" decel="50000">
                                          <p:stCondLst>
                                            <p:cond delay="1668"/>
                                          </p:stCondLst>
                                        </p:cTn>
                                        <p:tgtEl>
                                          <p:spTgt spid="4">
                                            <p:txEl>
                                              <p:pRg st="4" end="4"/>
                                            </p:txEl>
                                          </p:spTgt>
                                        </p:tgtEl>
                                      </p:cBhvr>
                                      <p:to x="100000" y="100000"/>
                                    </p:animScale>
                                    <p:animScale>
                                      <p:cBhvr>
                                        <p:cTn id="144" dur="26">
                                          <p:stCondLst>
                                            <p:cond delay="1808"/>
                                          </p:stCondLst>
                                        </p:cTn>
                                        <p:tgtEl>
                                          <p:spTgt spid="4">
                                            <p:txEl>
                                              <p:pRg st="4" end="4"/>
                                            </p:txEl>
                                          </p:spTgt>
                                        </p:tgtEl>
                                      </p:cBhvr>
                                      <p:to x="100000" y="95000"/>
                                    </p:animScale>
                                    <p:animScale>
                                      <p:cBhvr>
                                        <p:cTn id="145" dur="166" decel="50000">
                                          <p:stCondLst>
                                            <p:cond delay="1834"/>
                                          </p:stCondLst>
                                        </p:cTn>
                                        <p:tgtEl>
                                          <p:spTgt spid="4">
                                            <p:txEl>
                                              <p:pRg st="4" end="4"/>
                                            </p:txEl>
                                          </p:spTgt>
                                        </p:tgtEl>
                                      </p:cBhvr>
                                      <p:to x="100000" y="100000"/>
                                    </p:animScale>
                                  </p:childTnLst>
                                </p:cTn>
                              </p:par>
                            </p:childTnLst>
                          </p:cTn>
                        </p:par>
                        <p:par>
                          <p:cTn id="146" fill="hold">
                            <p:stCondLst>
                              <p:cond delay="18000"/>
                            </p:stCondLst>
                            <p:childTnLst>
                              <p:par>
                                <p:cTn id="147" presetID="26" presetClass="entr" presetSubtype="0" fill="hold" grpId="0" nodeType="afterEffect">
                                  <p:stCondLst>
                                    <p:cond delay="0"/>
                                  </p:stCondLst>
                                  <p:childTnLst>
                                    <p:set>
                                      <p:cBhvr>
                                        <p:cTn id="148" dur="1" fill="hold">
                                          <p:stCondLst>
                                            <p:cond delay="0"/>
                                          </p:stCondLst>
                                        </p:cTn>
                                        <p:tgtEl>
                                          <p:spTgt spid="5">
                                            <p:bg/>
                                          </p:spTgt>
                                        </p:tgtEl>
                                        <p:attrNameLst>
                                          <p:attrName>style.visibility</p:attrName>
                                        </p:attrNameLst>
                                      </p:cBhvr>
                                      <p:to>
                                        <p:strVal val="visible"/>
                                      </p:to>
                                    </p:set>
                                    <p:animEffect transition="in" filter="wipe(down)">
                                      <p:cBhvr>
                                        <p:cTn id="149" dur="580">
                                          <p:stCondLst>
                                            <p:cond delay="0"/>
                                          </p:stCondLst>
                                        </p:cTn>
                                        <p:tgtEl>
                                          <p:spTgt spid="5">
                                            <p:bg/>
                                          </p:spTgt>
                                        </p:tgtEl>
                                      </p:cBhvr>
                                    </p:animEffect>
                                    <p:anim calcmode="lin" valueType="num">
                                      <p:cBhvr>
                                        <p:cTn id="150"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5">
                                            <p:bg/>
                                          </p:spTgt>
                                        </p:tgtEl>
                                      </p:cBhvr>
                                      <p:to x="100000" y="60000"/>
                                    </p:animScale>
                                    <p:animScale>
                                      <p:cBhvr>
                                        <p:cTn id="156" dur="166" decel="50000">
                                          <p:stCondLst>
                                            <p:cond delay="676"/>
                                          </p:stCondLst>
                                        </p:cTn>
                                        <p:tgtEl>
                                          <p:spTgt spid="5">
                                            <p:bg/>
                                          </p:spTgt>
                                        </p:tgtEl>
                                      </p:cBhvr>
                                      <p:to x="100000" y="100000"/>
                                    </p:animScale>
                                    <p:animScale>
                                      <p:cBhvr>
                                        <p:cTn id="157" dur="26">
                                          <p:stCondLst>
                                            <p:cond delay="1312"/>
                                          </p:stCondLst>
                                        </p:cTn>
                                        <p:tgtEl>
                                          <p:spTgt spid="5">
                                            <p:bg/>
                                          </p:spTgt>
                                        </p:tgtEl>
                                      </p:cBhvr>
                                      <p:to x="100000" y="80000"/>
                                    </p:animScale>
                                    <p:animScale>
                                      <p:cBhvr>
                                        <p:cTn id="158" dur="166" decel="50000">
                                          <p:stCondLst>
                                            <p:cond delay="1338"/>
                                          </p:stCondLst>
                                        </p:cTn>
                                        <p:tgtEl>
                                          <p:spTgt spid="5">
                                            <p:bg/>
                                          </p:spTgt>
                                        </p:tgtEl>
                                      </p:cBhvr>
                                      <p:to x="100000" y="100000"/>
                                    </p:animScale>
                                    <p:animScale>
                                      <p:cBhvr>
                                        <p:cTn id="159" dur="26">
                                          <p:stCondLst>
                                            <p:cond delay="1642"/>
                                          </p:stCondLst>
                                        </p:cTn>
                                        <p:tgtEl>
                                          <p:spTgt spid="5">
                                            <p:bg/>
                                          </p:spTgt>
                                        </p:tgtEl>
                                      </p:cBhvr>
                                      <p:to x="100000" y="90000"/>
                                    </p:animScale>
                                    <p:animScale>
                                      <p:cBhvr>
                                        <p:cTn id="160" dur="166" decel="50000">
                                          <p:stCondLst>
                                            <p:cond delay="1668"/>
                                          </p:stCondLst>
                                        </p:cTn>
                                        <p:tgtEl>
                                          <p:spTgt spid="5">
                                            <p:bg/>
                                          </p:spTgt>
                                        </p:tgtEl>
                                      </p:cBhvr>
                                      <p:to x="100000" y="100000"/>
                                    </p:animScale>
                                    <p:animScale>
                                      <p:cBhvr>
                                        <p:cTn id="161" dur="26">
                                          <p:stCondLst>
                                            <p:cond delay="1808"/>
                                          </p:stCondLst>
                                        </p:cTn>
                                        <p:tgtEl>
                                          <p:spTgt spid="5">
                                            <p:bg/>
                                          </p:spTgt>
                                        </p:tgtEl>
                                      </p:cBhvr>
                                      <p:to x="100000" y="95000"/>
                                    </p:animScale>
                                    <p:animScale>
                                      <p:cBhvr>
                                        <p:cTn id="162" dur="166" decel="50000">
                                          <p:stCondLst>
                                            <p:cond delay="1834"/>
                                          </p:stCondLst>
                                        </p:cTn>
                                        <p:tgtEl>
                                          <p:spTgt spid="5">
                                            <p:bg/>
                                          </p:spTgt>
                                        </p:tgtEl>
                                      </p:cBhvr>
                                      <p:to x="100000" y="100000"/>
                                    </p:animScale>
                                  </p:childTnLst>
                                </p:cTn>
                              </p:par>
                            </p:childTnLst>
                          </p:cTn>
                        </p:par>
                        <p:par>
                          <p:cTn id="163" fill="hold">
                            <p:stCondLst>
                              <p:cond delay="20000"/>
                            </p:stCondLst>
                            <p:childTnLst>
                              <p:par>
                                <p:cTn id="164" presetID="26" presetClass="entr" presetSubtype="0" fill="hold" grpId="0" nodeType="afterEffect">
                                  <p:stCondLst>
                                    <p:cond delay="0"/>
                                  </p:stCondLst>
                                  <p:childTnLst>
                                    <p:set>
                                      <p:cBhvr>
                                        <p:cTn id="165" dur="1" fill="hold">
                                          <p:stCondLst>
                                            <p:cond delay="0"/>
                                          </p:stCondLst>
                                        </p:cTn>
                                        <p:tgtEl>
                                          <p:spTgt spid="5">
                                            <p:txEl>
                                              <p:pRg st="0" end="0"/>
                                            </p:txEl>
                                          </p:spTgt>
                                        </p:tgtEl>
                                        <p:attrNameLst>
                                          <p:attrName>style.visibility</p:attrName>
                                        </p:attrNameLst>
                                      </p:cBhvr>
                                      <p:to>
                                        <p:strVal val="visible"/>
                                      </p:to>
                                    </p:set>
                                    <p:animEffect transition="in" filter="wipe(down)">
                                      <p:cBhvr>
                                        <p:cTn id="166" dur="580">
                                          <p:stCondLst>
                                            <p:cond delay="0"/>
                                          </p:stCondLst>
                                        </p:cTn>
                                        <p:tgtEl>
                                          <p:spTgt spid="5">
                                            <p:txEl>
                                              <p:pRg st="0" end="0"/>
                                            </p:txEl>
                                          </p:spTgt>
                                        </p:tgtEl>
                                      </p:cBhvr>
                                    </p:animEffect>
                                    <p:anim calcmode="lin" valueType="num">
                                      <p:cBhvr>
                                        <p:cTn id="167"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72" dur="26">
                                          <p:stCondLst>
                                            <p:cond delay="650"/>
                                          </p:stCondLst>
                                        </p:cTn>
                                        <p:tgtEl>
                                          <p:spTgt spid="5">
                                            <p:txEl>
                                              <p:pRg st="0" end="0"/>
                                            </p:txEl>
                                          </p:spTgt>
                                        </p:tgtEl>
                                      </p:cBhvr>
                                      <p:to x="100000" y="60000"/>
                                    </p:animScale>
                                    <p:animScale>
                                      <p:cBhvr>
                                        <p:cTn id="173" dur="166" decel="50000">
                                          <p:stCondLst>
                                            <p:cond delay="676"/>
                                          </p:stCondLst>
                                        </p:cTn>
                                        <p:tgtEl>
                                          <p:spTgt spid="5">
                                            <p:txEl>
                                              <p:pRg st="0" end="0"/>
                                            </p:txEl>
                                          </p:spTgt>
                                        </p:tgtEl>
                                      </p:cBhvr>
                                      <p:to x="100000" y="100000"/>
                                    </p:animScale>
                                    <p:animScale>
                                      <p:cBhvr>
                                        <p:cTn id="174" dur="26">
                                          <p:stCondLst>
                                            <p:cond delay="1312"/>
                                          </p:stCondLst>
                                        </p:cTn>
                                        <p:tgtEl>
                                          <p:spTgt spid="5">
                                            <p:txEl>
                                              <p:pRg st="0" end="0"/>
                                            </p:txEl>
                                          </p:spTgt>
                                        </p:tgtEl>
                                      </p:cBhvr>
                                      <p:to x="100000" y="80000"/>
                                    </p:animScale>
                                    <p:animScale>
                                      <p:cBhvr>
                                        <p:cTn id="175" dur="166" decel="50000">
                                          <p:stCondLst>
                                            <p:cond delay="1338"/>
                                          </p:stCondLst>
                                        </p:cTn>
                                        <p:tgtEl>
                                          <p:spTgt spid="5">
                                            <p:txEl>
                                              <p:pRg st="0" end="0"/>
                                            </p:txEl>
                                          </p:spTgt>
                                        </p:tgtEl>
                                      </p:cBhvr>
                                      <p:to x="100000" y="100000"/>
                                    </p:animScale>
                                    <p:animScale>
                                      <p:cBhvr>
                                        <p:cTn id="176" dur="26">
                                          <p:stCondLst>
                                            <p:cond delay="1642"/>
                                          </p:stCondLst>
                                        </p:cTn>
                                        <p:tgtEl>
                                          <p:spTgt spid="5">
                                            <p:txEl>
                                              <p:pRg st="0" end="0"/>
                                            </p:txEl>
                                          </p:spTgt>
                                        </p:tgtEl>
                                      </p:cBhvr>
                                      <p:to x="100000" y="90000"/>
                                    </p:animScale>
                                    <p:animScale>
                                      <p:cBhvr>
                                        <p:cTn id="177" dur="166" decel="50000">
                                          <p:stCondLst>
                                            <p:cond delay="1668"/>
                                          </p:stCondLst>
                                        </p:cTn>
                                        <p:tgtEl>
                                          <p:spTgt spid="5">
                                            <p:txEl>
                                              <p:pRg st="0" end="0"/>
                                            </p:txEl>
                                          </p:spTgt>
                                        </p:tgtEl>
                                      </p:cBhvr>
                                      <p:to x="100000" y="100000"/>
                                    </p:animScale>
                                    <p:animScale>
                                      <p:cBhvr>
                                        <p:cTn id="178" dur="26">
                                          <p:stCondLst>
                                            <p:cond delay="1808"/>
                                          </p:stCondLst>
                                        </p:cTn>
                                        <p:tgtEl>
                                          <p:spTgt spid="5">
                                            <p:txEl>
                                              <p:pRg st="0" end="0"/>
                                            </p:txEl>
                                          </p:spTgt>
                                        </p:tgtEl>
                                      </p:cBhvr>
                                      <p:to x="100000" y="95000"/>
                                    </p:animScale>
                                    <p:animScale>
                                      <p:cBhvr>
                                        <p:cTn id="179" dur="166" decel="50000">
                                          <p:stCondLst>
                                            <p:cond delay="1834"/>
                                          </p:stCondLst>
                                        </p:cTn>
                                        <p:tgtEl>
                                          <p:spTgt spid="5">
                                            <p:txEl>
                                              <p:pRg st="0" end="0"/>
                                            </p:txEl>
                                          </p:spTgt>
                                        </p:tgtEl>
                                      </p:cBhvr>
                                      <p:to x="100000" y="100000"/>
                                    </p:animScale>
                                  </p:childTnLst>
                                </p:cTn>
                              </p:par>
                              <p:par>
                                <p:cTn id="180" presetID="26" presetClass="entr" presetSubtype="0" fill="hold" grpId="0" nodeType="withEffect">
                                  <p:stCondLst>
                                    <p:cond delay="0"/>
                                  </p:stCondLst>
                                  <p:childTnLst>
                                    <p:set>
                                      <p:cBhvr>
                                        <p:cTn id="181" dur="1" fill="hold">
                                          <p:stCondLst>
                                            <p:cond delay="0"/>
                                          </p:stCondLst>
                                        </p:cTn>
                                        <p:tgtEl>
                                          <p:spTgt spid="6">
                                            <p:bg/>
                                          </p:spTgt>
                                        </p:tgtEl>
                                        <p:attrNameLst>
                                          <p:attrName>style.visibility</p:attrName>
                                        </p:attrNameLst>
                                      </p:cBhvr>
                                      <p:to>
                                        <p:strVal val="visible"/>
                                      </p:to>
                                    </p:set>
                                    <p:animEffect transition="in" filter="wipe(down)">
                                      <p:cBhvr>
                                        <p:cTn id="182" dur="580">
                                          <p:stCondLst>
                                            <p:cond delay="0"/>
                                          </p:stCondLst>
                                        </p:cTn>
                                        <p:tgtEl>
                                          <p:spTgt spid="6">
                                            <p:bg/>
                                          </p:spTgt>
                                        </p:tgtEl>
                                      </p:cBhvr>
                                    </p:animEffect>
                                    <p:anim calcmode="lin" valueType="num">
                                      <p:cBhvr>
                                        <p:cTn id="183"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88" dur="26">
                                          <p:stCondLst>
                                            <p:cond delay="650"/>
                                          </p:stCondLst>
                                        </p:cTn>
                                        <p:tgtEl>
                                          <p:spTgt spid="6">
                                            <p:bg/>
                                          </p:spTgt>
                                        </p:tgtEl>
                                      </p:cBhvr>
                                      <p:to x="100000" y="60000"/>
                                    </p:animScale>
                                    <p:animScale>
                                      <p:cBhvr>
                                        <p:cTn id="189" dur="166" decel="50000">
                                          <p:stCondLst>
                                            <p:cond delay="676"/>
                                          </p:stCondLst>
                                        </p:cTn>
                                        <p:tgtEl>
                                          <p:spTgt spid="6">
                                            <p:bg/>
                                          </p:spTgt>
                                        </p:tgtEl>
                                      </p:cBhvr>
                                      <p:to x="100000" y="100000"/>
                                    </p:animScale>
                                    <p:animScale>
                                      <p:cBhvr>
                                        <p:cTn id="190" dur="26">
                                          <p:stCondLst>
                                            <p:cond delay="1312"/>
                                          </p:stCondLst>
                                        </p:cTn>
                                        <p:tgtEl>
                                          <p:spTgt spid="6">
                                            <p:bg/>
                                          </p:spTgt>
                                        </p:tgtEl>
                                      </p:cBhvr>
                                      <p:to x="100000" y="80000"/>
                                    </p:animScale>
                                    <p:animScale>
                                      <p:cBhvr>
                                        <p:cTn id="191" dur="166" decel="50000">
                                          <p:stCondLst>
                                            <p:cond delay="1338"/>
                                          </p:stCondLst>
                                        </p:cTn>
                                        <p:tgtEl>
                                          <p:spTgt spid="6">
                                            <p:bg/>
                                          </p:spTgt>
                                        </p:tgtEl>
                                      </p:cBhvr>
                                      <p:to x="100000" y="100000"/>
                                    </p:animScale>
                                    <p:animScale>
                                      <p:cBhvr>
                                        <p:cTn id="192" dur="26">
                                          <p:stCondLst>
                                            <p:cond delay="1642"/>
                                          </p:stCondLst>
                                        </p:cTn>
                                        <p:tgtEl>
                                          <p:spTgt spid="6">
                                            <p:bg/>
                                          </p:spTgt>
                                        </p:tgtEl>
                                      </p:cBhvr>
                                      <p:to x="100000" y="90000"/>
                                    </p:animScale>
                                    <p:animScale>
                                      <p:cBhvr>
                                        <p:cTn id="193" dur="166" decel="50000">
                                          <p:stCondLst>
                                            <p:cond delay="1668"/>
                                          </p:stCondLst>
                                        </p:cTn>
                                        <p:tgtEl>
                                          <p:spTgt spid="6">
                                            <p:bg/>
                                          </p:spTgt>
                                        </p:tgtEl>
                                      </p:cBhvr>
                                      <p:to x="100000" y="100000"/>
                                    </p:animScale>
                                    <p:animScale>
                                      <p:cBhvr>
                                        <p:cTn id="194" dur="26">
                                          <p:stCondLst>
                                            <p:cond delay="1808"/>
                                          </p:stCondLst>
                                        </p:cTn>
                                        <p:tgtEl>
                                          <p:spTgt spid="6">
                                            <p:bg/>
                                          </p:spTgt>
                                        </p:tgtEl>
                                      </p:cBhvr>
                                      <p:to x="100000" y="95000"/>
                                    </p:animScale>
                                    <p:animScale>
                                      <p:cBhvr>
                                        <p:cTn id="195" dur="166" decel="50000">
                                          <p:stCondLst>
                                            <p:cond delay="1834"/>
                                          </p:stCondLst>
                                        </p:cTn>
                                        <p:tgtEl>
                                          <p:spTgt spid="6">
                                            <p:bg/>
                                          </p:spTgt>
                                        </p:tgtEl>
                                      </p:cBhvr>
                                      <p:to x="100000" y="100000"/>
                                    </p:animScale>
                                  </p:childTnLst>
                                </p:cTn>
                              </p:par>
                            </p:childTnLst>
                          </p:cTn>
                        </p:par>
                        <p:par>
                          <p:cTn id="196" fill="hold">
                            <p:stCondLst>
                              <p:cond delay="22000"/>
                            </p:stCondLst>
                            <p:childTnLst>
                              <p:par>
                                <p:cTn id="197" presetID="26" presetClass="entr" presetSubtype="0" fill="hold" grpId="0" nodeType="afterEffect">
                                  <p:stCondLst>
                                    <p:cond delay="0"/>
                                  </p:stCondLst>
                                  <p:childTnLst>
                                    <p:set>
                                      <p:cBhvr>
                                        <p:cTn id="198" dur="1" fill="hold">
                                          <p:stCondLst>
                                            <p:cond delay="0"/>
                                          </p:stCondLst>
                                        </p:cTn>
                                        <p:tgtEl>
                                          <p:spTgt spid="6">
                                            <p:txEl>
                                              <p:pRg st="0" end="0"/>
                                            </p:txEl>
                                          </p:spTgt>
                                        </p:tgtEl>
                                        <p:attrNameLst>
                                          <p:attrName>style.visibility</p:attrName>
                                        </p:attrNameLst>
                                      </p:cBhvr>
                                      <p:to>
                                        <p:strVal val="visible"/>
                                      </p:to>
                                    </p:set>
                                    <p:animEffect transition="in" filter="wipe(down)">
                                      <p:cBhvr>
                                        <p:cTn id="199" dur="580">
                                          <p:stCondLst>
                                            <p:cond delay="0"/>
                                          </p:stCondLst>
                                        </p:cTn>
                                        <p:tgtEl>
                                          <p:spTgt spid="6">
                                            <p:txEl>
                                              <p:pRg st="0" end="0"/>
                                            </p:txEl>
                                          </p:spTgt>
                                        </p:tgtEl>
                                      </p:cBhvr>
                                    </p:animEffect>
                                    <p:anim calcmode="lin" valueType="num">
                                      <p:cBhvr>
                                        <p:cTn id="200"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6">
                                            <p:txEl>
                                              <p:pRg st="0" end="0"/>
                                            </p:txEl>
                                          </p:spTgt>
                                        </p:tgtEl>
                                      </p:cBhvr>
                                      <p:to x="100000" y="60000"/>
                                    </p:animScale>
                                    <p:animScale>
                                      <p:cBhvr>
                                        <p:cTn id="206" dur="166" decel="50000">
                                          <p:stCondLst>
                                            <p:cond delay="676"/>
                                          </p:stCondLst>
                                        </p:cTn>
                                        <p:tgtEl>
                                          <p:spTgt spid="6">
                                            <p:txEl>
                                              <p:pRg st="0" end="0"/>
                                            </p:txEl>
                                          </p:spTgt>
                                        </p:tgtEl>
                                      </p:cBhvr>
                                      <p:to x="100000" y="100000"/>
                                    </p:animScale>
                                    <p:animScale>
                                      <p:cBhvr>
                                        <p:cTn id="207" dur="26">
                                          <p:stCondLst>
                                            <p:cond delay="1312"/>
                                          </p:stCondLst>
                                        </p:cTn>
                                        <p:tgtEl>
                                          <p:spTgt spid="6">
                                            <p:txEl>
                                              <p:pRg st="0" end="0"/>
                                            </p:txEl>
                                          </p:spTgt>
                                        </p:tgtEl>
                                      </p:cBhvr>
                                      <p:to x="100000" y="80000"/>
                                    </p:animScale>
                                    <p:animScale>
                                      <p:cBhvr>
                                        <p:cTn id="208" dur="166" decel="50000">
                                          <p:stCondLst>
                                            <p:cond delay="1338"/>
                                          </p:stCondLst>
                                        </p:cTn>
                                        <p:tgtEl>
                                          <p:spTgt spid="6">
                                            <p:txEl>
                                              <p:pRg st="0" end="0"/>
                                            </p:txEl>
                                          </p:spTgt>
                                        </p:tgtEl>
                                      </p:cBhvr>
                                      <p:to x="100000" y="100000"/>
                                    </p:animScale>
                                    <p:animScale>
                                      <p:cBhvr>
                                        <p:cTn id="209" dur="26">
                                          <p:stCondLst>
                                            <p:cond delay="1642"/>
                                          </p:stCondLst>
                                        </p:cTn>
                                        <p:tgtEl>
                                          <p:spTgt spid="6">
                                            <p:txEl>
                                              <p:pRg st="0" end="0"/>
                                            </p:txEl>
                                          </p:spTgt>
                                        </p:tgtEl>
                                      </p:cBhvr>
                                      <p:to x="100000" y="90000"/>
                                    </p:animScale>
                                    <p:animScale>
                                      <p:cBhvr>
                                        <p:cTn id="210" dur="166" decel="50000">
                                          <p:stCondLst>
                                            <p:cond delay="1668"/>
                                          </p:stCondLst>
                                        </p:cTn>
                                        <p:tgtEl>
                                          <p:spTgt spid="6">
                                            <p:txEl>
                                              <p:pRg st="0" end="0"/>
                                            </p:txEl>
                                          </p:spTgt>
                                        </p:tgtEl>
                                      </p:cBhvr>
                                      <p:to x="100000" y="100000"/>
                                    </p:animScale>
                                    <p:animScale>
                                      <p:cBhvr>
                                        <p:cTn id="211" dur="26">
                                          <p:stCondLst>
                                            <p:cond delay="1808"/>
                                          </p:stCondLst>
                                        </p:cTn>
                                        <p:tgtEl>
                                          <p:spTgt spid="6">
                                            <p:txEl>
                                              <p:pRg st="0" end="0"/>
                                            </p:txEl>
                                          </p:spTgt>
                                        </p:tgtEl>
                                      </p:cBhvr>
                                      <p:to x="100000" y="95000"/>
                                    </p:animScale>
                                    <p:animScale>
                                      <p:cBhvr>
                                        <p:cTn id="212" dur="166" decel="50000">
                                          <p:stCondLst>
                                            <p:cond delay="1834"/>
                                          </p:stCondLst>
                                        </p:cTn>
                                        <p:tgtEl>
                                          <p:spTgt spid="6">
                                            <p:txEl>
                                              <p:pRg st="0" end="0"/>
                                            </p:txEl>
                                          </p:spTgt>
                                        </p:tgtEl>
                                      </p:cBhvr>
                                      <p:to x="100000" y="100000"/>
                                    </p:animScale>
                                  </p:childTnLst>
                                </p:cTn>
                              </p:par>
                            </p:childTnLst>
                          </p:cTn>
                        </p:par>
                        <p:par>
                          <p:cTn id="213" fill="hold">
                            <p:stCondLst>
                              <p:cond delay="24000"/>
                            </p:stCondLst>
                            <p:childTnLst>
                              <p:par>
                                <p:cTn id="214" presetID="26" presetClass="entr" presetSubtype="0" fill="hold" grpId="0" nodeType="afterEffect">
                                  <p:stCondLst>
                                    <p:cond delay="0"/>
                                  </p:stCondLst>
                                  <p:childTnLst>
                                    <p:set>
                                      <p:cBhvr>
                                        <p:cTn id="215" dur="1" fill="hold">
                                          <p:stCondLst>
                                            <p:cond delay="0"/>
                                          </p:stCondLst>
                                        </p:cTn>
                                        <p:tgtEl>
                                          <p:spTgt spid="6">
                                            <p:txEl>
                                              <p:pRg st="1" end="1"/>
                                            </p:txEl>
                                          </p:spTgt>
                                        </p:tgtEl>
                                        <p:attrNameLst>
                                          <p:attrName>style.visibility</p:attrName>
                                        </p:attrNameLst>
                                      </p:cBhvr>
                                      <p:to>
                                        <p:strVal val="visible"/>
                                      </p:to>
                                    </p:set>
                                    <p:animEffect transition="in" filter="wipe(down)">
                                      <p:cBhvr>
                                        <p:cTn id="216" dur="580">
                                          <p:stCondLst>
                                            <p:cond delay="0"/>
                                          </p:stCondLst>
                                        </p:cTn>
                                        <p:tgtEl>
                                          <p:spTgt spid="6">
                                            <p:txEl>
                                              <p:pRg st="1" end="1"/>
                                            </p:txEl>
                                          </p:spTgt>
                                        </p:tgtEl>
                                      </p:cBhvr>
                                    </p:animEffect>
                                    <p:anim calcmode="lin" valueType="num">
                                      <p:cBhvr>
                                        <p:cTn id="217"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18"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19"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20"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21"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22" dur="26">
                                          <p:stCondLst>
                                            <p:cond delay="650"/>
                                          </p:stCondLst>
                                        </p:cTn>
                                        <p:tgtEl>
                                          <p:spTgt spid="6">
                                            <p:txEl>
                                              <p:pRg st="1" end="1"/>
                                            </p:txEl>
                                          </p:spTgt>
                                        </p:tgtEl>
                                      </p:cBhvr>
                                      <p:to x="100000" y="60000"/>
                                    </p:animScale>
                                    <p:animScale>
                                      <p:cBhvr>
                                        <p:cTn id="223" dur="166" decel="50000">
                                          <p:stCondLst>
                                            <p:cond delay="676"/>
                                          </p:stCondLst>
                                        </p:cTn>
                                        <p:tgtEl>
                                          <p:spTgt spid="6">
                                            <p:txEl>
                                              <p:pRg st="1" end="1"/>
                                            </p:txEl>
                                          </p:spTgt>
                                        </p:tgtEl>
                                      </p:cBhvr>
                                      <p:to x="100000" y="100000"/>
                                    </p:animScale>
                                    <p:animScale>
                                      <p:cBhvr>
                                        <p:cTn id="224" dur="26">
                                          <p:stCondLst>
                                            <p:cond delay="1312"/>
                                          </p:stCondLst>
                                        </p:cTn>
                                        <p:tgtEl>
                                          <p:spTgt spid="6">
                                            <p:txEl>
                                              <p:pRg st="1" end="1"/>
                                            </p:txEl>
                                          </p:spTgt>
                                        </p:tgtEl>
                                      </p:cBhvr>
                                      <p:to x="100000" y="80000"/>
                                    </p:animScale>
                                    <p:animScale>
                                      <p:cBhvr>
                                        <p:cTn id="225" dur="166" decel="50000">
                                          <p:stCondLst>
                                            <p:cond delay="1338"/>
                                          </p:stCondLst>
                                        </p:cTn>
                                        <p:tgtEl>
                                          <p:spTgt spid="6">
                                            <p:txEl>
                                              <p:pRg st="1" end="1"/>
                                            </p:txEl>
                                          </p:spTgt>
                                        </p:tgtEl>
                                      </p:cBhvr>
                                      <p:to x="100000" y="100000"/>
                                    </p:animScale>
                                    <p:animScale>
                                      <p:cBhvr>
                                        <p:cTn id="226" dur="26">
                                          <p:stCondLst>
                                            <p:cond delay="1642"/>
                                          </p:stCondLst>
                                        </p:cTn>
                                        <p:tgtEl>
                                          <p:spTgt spid="6">
                                            <p:txEl>
                                              <p:pRg st="1" end="1"/>
                                            </p:txEl>
                                          </p:spTgt>
                                        </p:tgtEl>
                                      </p:cBhvr>
                                      <p:to x="100000" y="90000"/>
                                    </p:animScale>
                                    <p:animScale>
                                      <p:cBhvr>
                                        <p:cTn id="227" dur="166" decel="50000">
                                          <p:stCondLst>
                                            <p:cond delay="1668"/>
                                          </p:stCondLst>
                                        </p:cTn>
                                        <p:tgtEl>
                                          <p:spTgt spid="6">
                                            <p:txEl>
                                              <p:pRg st="1" end="1"/>
                                            </p:txEl>
                                          </p:spTgt>
                                        </p:tgtEl>
                                      </p:cBhvr>
                                      <p:to x="100000" y="100000"/>
                                    </p:animScale>
                                    <p:animScale>
                                      <p:cBhvr>
                                        <p:cTn id="228" dur="26">
                                          <p:stCondLst>
                                            <p:cond delay="1808"/>
                                          </p:stCondLst>
                                        </p:cTn>
                                        <p:tgtEl>
                                          <p:spTgt spid="6">
                                            <p:txEl>
                                              <p:pRg st="1" end="1"/>
                                            </p:txEl>
                                          </p:spTgt>
                                        </p:tgtEl>
                                      </p:cBhvr>
                                      <p:to x="100000" y="95000"/>
                                    </p:animScale>
                                    <p:animScale>
                                      <p:cBhvr>
                                        <p:cTn id="229" dur="166" decel="50000">
                                          <p:stCondLst>
                                            <p:cond delay="1834"/>
                                          </p:stCondLst>
                                        </p:cTn>
                                        <p:tgtEl>
                                          <p:spTgt spid="6">
                                            <p:txEl>
                                              <p:pRg st="1" end="1"/>
                                            </p:txEl>
                                          </p:spTgt>
                                        </p:tgtEl>
                                      </p:cBhvr>
                                      <p:to x="100000" y="100000"/>
                                    </p:animScale>
                                  </p:childTnLst>
                                </p:cTn>
                              </p:par>
                            </p:childTnLst>
                          </p:cTn>
                        </p:par>
                        <p:par>
                          <p:cTn id="230" fill="hold">
                            <p:stCondLst>
                              <p:cond delay="26000"/>
                            </p:stCondLst>
                            <p:childTnLst>
                              <p:par>
                                <p:cTn id="231" presetID="26" presetClass="entr" presetSubtype="0" fill="hold" grpId="0" nodeType="afterEffect">
                                  <p:stCondLst>
                                    <p:cond delay="0"/>
                                  </p:stCondLst>
                                  <p:childTnLst>
                                    <p:set>
                                      <p:cBhvr>
                                        <p:cTn id="232" dur="1" fill="hold">
                                          <p:stCondLst>
                                            <p:cond delay="0"/>
                                          </p:stCondLst>
                                        </p:cTn>
                                        <p:tgtEl>
                                          <p:spTgt spid="6">
                                            <p:txEl>
                                              <p:pRg st="2" end="2"/>
                                            </p:txEl>
                                          </p:spTgt>
                                        </p:tgtEl>
                                        <p:attrNameLst>
                                          <p:attrName>style.visibility</p:attrName>
                                        </p:attrNameLst>
                                      </p:cBhvr>
                                      <p:to>
                                        <p:strVal val="visible"/>
                                      </p:to>
                                    </p:set>
                                    <p:animEffect transition="in" filter="wipe(down)">
                                      <p:cBhvr>
                                        <p:cTn id="233" dur="580">
                                          <p:stCondLst>
                                            <p:cond delay="0"/>
                                          </p:stCondLst>
                                        </p:cTn>
                                        <p:tgtEl>
                                          <p:spTgt spid="6">
                                            <p:txEl>
                                              <p:pRg st="2" end="2"/>
                                            </p:txEl>
                                          </p:spTgt>
                                        </p:tgtEl>
                                      </p:cBhvr>
                                    </p:animEffect>
                                    <p:anim calcmode="lin" valueType="num">
                                      <p:cBhvr>
                                        <p:cTn id="23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239" dur="26">
                                          <p:stCondLst>
                                            <p:cond delay="650"/>
                                          </p:stCondLst>
                                        </p:cTn>
                                        <p:tgtEl>
                                          <p:spTgt spid="6">
                                            <p:txEl>
                                              <p:pRg st="2" end="2"/>
                                            </p:txEl>
                                          </p:spTgt>
                                        </p:tgtEl>
                                      </p:cBhvr>
                                      <p:to x="100000" y="60000"/>
                                    </p:animScale>
                                    <p:animScale>
                                      <p:cBhvr>
                                        <p:cTn id="240" dur="166" decel="50000">
                                          <p:stCondLst>
                                            <p:cond delay="676"/>
                                          </p:stCondLst>
                                        </p:cTn>
                                        <p:tgtEl>
                                          <p:spTgt spid="6">
                                            <p:txEl>
                                              <p:pRg st="2" end="2"/>
                                            </p:txEl>
                                          </p:spTgt>
                                        </p:tgtEl>
                                      </p:cBhvr>
                                      <p:to x="100000" y="100000"/>
                                    </p:animScale>
                                    <p:animScale>
                                      <p:cBhvr>
                                        <p:cTn id="241" dur="26">
                                          <p:stCondLst>
                                            <p:cond delay="1312"/>
                                          </p:stCondLst>
                                        </p:cTn>
                                        <p:tgtEl>
                                          <p:spTgt spid="6">
                                            <p:txEl>
                                              <p:pRg st="2" end="2"/>
                                            </p:txEl>
                                          </p:spTgt>
                                        </p:tgtEl>
                                      </p:cBhvr>
                                      <p:to x="100000" y="80000"/>
                                    </p:animScale>
                                    <p:animScale>
                                      <p:cBhvr>
                                        <p:cTn id="242" dur="166" decel="50000">
                                          <p:stCondLst>
                                            <p:cond delay="1338"/>
                                          </p:stCondLst>
                                        </p:cTn>
                                        <p:tgtEl>
                                          <p:spTgt spid="6">
                                            <p:txEl>
                                              <p:pRg st="2" end="2"/>
                                            </p:txEl>
                                          </p:spTgt>
                                        </p:tgtEl>
                                      </p:cBhvr>
                                      <p:to x="100000" y="100000"/>
                                    </p:animScale>
                                    <p:animScale>
                                      <p:cBhvr>
                                        <p:cTn id="243" dur="26">
                                          <p:stCondLst>
                                            <p:cond delay="1642"/>
                                          </p:stCondLst>
                                        </p:cTn>
                                        <p:tgtEl>
                                          <p:spTgt spid="6">
                                            <p:txEl>
                                              <p:pRg st="2" end="2"/>
                                            </p:txEl>
                                          </p:spTgt>
                                        </p:tgtEl>
                                      </p:cBhvr>
                                      <p:to x="100000" y="90000"/>
                                    </p:animScale>
                                    <p:animScale>
                                      <p:cBhvr>
                                        <p:cTn id="244" dur="166" decel="50000">
                                          <p:stCondLst>
                                            <p:cond delay="1668"/>
                                          </p:stCondLst>
                                        </p:cTn>
                                        <p:tgtEl>
                                          <p:spTgt spid="6">
                                            <p:txEl>
                                              <p:pRg st="2" end="2"/>
                                            </p:txEl>
                                          </p:spTgt>
                                        </p:tgtEl>
                                      </p:cBhvr>
                                      <p:to x="100000" y="100000"/>
                                    </p:animScale>
                                    <p:animScale>
                                      <p:cBhvr>
                                        <p:cTn id="245" dur="26">
                                          <p:stCondLst>
                                            <p:cond delay="1808"/>
                                          </p:stCondLst>
                                        </p:cTn>
                                        <p:tgtEl>
                                          <p:spTgt spid="6">
                                            <p:txEl>
                                              <p:pRg st="2" end="2"/>
                                            </p:txEl>
                                          </p:spTgt>
                                        </p:tgtEl>
                                      </p:cBhvr>
                                      <p:to x="100000" y="95000"/>
                                    </p:animScale>
                                    <p:animScale>
                                      <p:cBhvr>
                                        <p:cTn id="246" dur="166" decel="50000">
                                          <p:stCondLst>
                                            <p:cond delay="1834"/>
                                          </p:stCondLst>
                                        </p:cTn>
                                        <p:tgtEl>
                                          <p:spTgt spid="6">
                                            <p:txEl>
                                              <p:pRg st="2" end="2"/>
                                            </p:txEl>
                                          </p:spTgt>
                                        </p:tgtEl>
                                      </p:cBhvr>
                                      <p:to x="100000" y="100000"/>
                                    </p:animScale>
                                  </p:childTnLst>
                                </p:cTn>
                              </p:par>
                            </p:childTnLst>
                          </p:cTn>
                        </p:par>
                        <p:par>
                          <p:cTn id="247" fill="hold">
                            <p:stCondLst>
                              <p:cond delay="28000"/>
                            </p:stCondLst>
                            <p:childTnLst>
                              <p:par>
                                <p:cTn id="248" presetID="26" presetClass="entr" presetSubtype="0" fill="hold" grpId="0" nodeType="afterEffect">
                                  <p:stCondLst>
                                    <p:cond delay="0"/>
                                  </p:stCondLst>
                                  <p:childTnLst>
                                    <p:set>
                                      <p:cBhvr>
                                        <p:cTn id="249" dur="1" fill="hold">
                                          <p:stCondLst>
                                            <p:cond delay="0"/>
                                          </p:stCondLst>
                                        </p:cTn>
                                        <p:tgtEl>
                                          <p:spTgt spid="6">
                                            <p:txEl>
                                              <p:pRg st="3" end="3"/>
                                            </p:txEl>
                                          </p:spTgt>
                                        </p:tgtEl>
                                        <p:attrNameLst>
                                          <p:attrName>style.visibility</p:attrName>
                                        </p:attrNameLst>
                                      </p:cBhvr>
                                      <p:to>
                                        <p:strVal val="visible"/>
                                      </p:to>
                                    </p:set>
                                    <p:animEffect transition="in" filter="wipe(down)">
                                      <p:cBhvr>
                                        <p:cTn id="250" dur="580">
                                          <p:stCondLst>
                                            <p:cond delay="0"/>
                                          </p:stCondLst>
                                        </p:cTn>
                                        <p:tgtEl>
                                          <p:spTgt spid="6">
                                            <p:txEl>
                                              <p:pRg st="3" end="3"/>
                                            </p:txEl>
                                          </p:spTgt>
                                        </p:tgtEl>
                                      </p:cBhvr>
                                    </p:animEffect>
                                    <p:anim calcmode="lin" valueType="num">
                                      <p:cBhvr>
                                        <p:cTn id="251"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252"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253"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254"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255"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256" dur="26">
                                          <p:stCondLst>
                                            <p:cond delay="650"/>
                                          </p:stCondLst>
                                        </p:cTn>
                                        <p:tgtEl>
                                          <p:spTgt spid="6">
                                            <p:txEl>
                                              <p:pRg st="3" end="3"/>
                                            </p:txEl>
                                          </p:spTgt>
                                        </p:tgtEl>
                                      </p:cBhvr>
                                      <p:to x="100000" y="60000"/>
                                    </p:animScale>
                                    <p:animScale>
                                      <p:cBhvr>
                                        <p:cTn id="257" dur="166" decel="50000">
                                          <p:stCondLst>
                                            <p:cond delay="676"/>
                                          </p:stCondLst>
                                        </p:cTn>
                                        <p:tgtEl>
                                          <p:spTgt spid="6">
                                            <p:txEl>
                                              <p:pRg st="3" end="3"/>
                                            </p:txEl>
                                          </p:spTgt>
                                        </p:tgtEl>
                                      </p:cBhvr>
                                      <p:to x="100000" y="100000"/>
                                    </p:animScale>
                                    <p:animScale>
                                      <p:cBhvr>
                                        <p:cTn id="258" dur="26">
                                          <p:stCondLst>
                                            <p:cond delay="1312"/>
                                          </p:stCondLst>
                                        </p:cTn>
                                        <p:tgtEl>
                                          <p:spTgt spid="6">
                                            <p:txEl>
                                              <p:pRg st="3" end="3"/>
                                            </p:txEl>
                                          </p:spTgt>
                                        </p:tgtEl>
                                      </p:cBhvr>
                                      <p:to x="100000" y="80000"/>
                                    </p:animScale>
                                    <p:animScale>
                                      <p:cBhvr>
                                        <p:cTn id="259" dur="166" decel="50000">
                                          <p:stCondLst>
                                            <p:cond delay="1338"/>
                                          </p:stCondLst>
                                        </p:cTn>
                                        <p:tgtEl>
                                          <p:spTgt spid="6">
                                            <p:txEl>
                                              <p:pRg st="3" end="3"/>
                                            </p:txEl>
                                          </p:spTgt>
                                        </p:tgtEl>
                                      </p:cBhvr>
                                      <p:to x="100000" y="100000"/>
                                    </p:animScale>
                                    <p:animScale>
                                      <p:cBhvr>
                                        <p:cTn id="260" dur="26">
                                          <p:stCondLst>
                                            <p:cond delay="1642"/>
                                          </p:stCondLst>
                                        </p:cTn>
                                        <p:tgtEl>
                                          <p:spTgt spid="6">
                                            <p:txEl>
                                              <p:pRg st="3" end="3"/>
                                            </p:txEl>
                                          </p:spTgt>
                                        </p:tgtEl>
                                      </p:cBhvr>
                                      <p:to x="100000" y="90000"/>
                                    </p:animScale>
                                    <p:animScale>
                                      <p:cBhvr>
                                        <p:cTn id="261" dur="166" decel="50000">
                                          <p:stCondLst>
                                            <p:cond delay="1668"/>
                                          </p:stCondLst>
                                        </p:cTn>
                                        <p:tgtEl>
                                          <p:spTgt spid="6">
                                            <p:txEl>
                                              <p:pRg st="3" end="3"/>
                                            </p:txEl>
                                          </p:spTgt>
                                        </p:tgtEl>
                                      </p:cBhvr>
                                      <p:to x="100000" y="100000"/>
                                    </p:animScale>
                                    <p:animScale>
                                      <p:cBhvr>
                                        <p:cTn id="262" dur="26">
                                          <p:stCondLst>
                                            <p:cond delay="1808"/>
                                          </p:stCondLst>
                                        </p:cTn>
                                        <p:tgtEl>
                                          <p:spTgt spid="6">
                                            <p:txEl>
                                              <p:pRg st="3" end="3"/>
                                            </p:txEl>
                                          </p:spTgt>
                                        </p:tgtEl>
                                      </p:cBhvr>
                                      <p:to x="100000" y="95000"/>
                                    </p:animScale>
                                    <p:animScale>
                                      <p:cBhvr>
                                        <p:cTn id="263" dur="166" decel="50000">
                                          <p:stCondLst>
                                            <p:cond delay="1834"/>
                                          </p:stCondLst>
                                        </p:cTn>
                                        <p:tgtEl>
                                          <p:spTgt spid="6">
                                            <p:txEl>
                                              <p:pRg st="3" end="3"/>
                                            </p:txEl>
                                          </p:spTgt>
                                        </p:tgtEl>
                                      </p:cBhvr>
                                      <p:to x="100000" y="100000"/>
                                    </p:animScale>
                                  </p:childTnLst>
                                </p:cTn>
                              </p:par>
                            </p:childTnLst>
                          </p:cTn>
                        </p:par>
                        <p:par>
                          <p:cTn id="264" fill="hold">
                            <p:stCondLst>
                              <p:cond delay="30000"/>
                            </p:stCondLst>
                            <p:childTnLst>
                              <p:par>
                                <p:cTn id="265" presetID="26" presetClass="entr" presetSubtype="0" fill="hold" grpId="0" nodeType="afterEffect">
                                  <p:stCondLst>
                                    <p:cond delay="0"/>
                                  </p:stCondLst>
                                  <p:childTnLst>
                                    <p:set>
                                      <p:cBhvr>
                                        <p:cTn id="266" dur="1" fill="hold">
                                          <p:stCondLst>
                                            <p:cond delay="0"/>
                                          </p:stCondLst>
                                        </p:cTn>
                                        <p:tgtEl>
                                          <p:spTgt spid="6">
                                            <p:txEl>
                                              <p:pRg st="4" end="4"/>
                                            </p:txEl>
                                          </p:spTgt>
                                        </p:tgtEl>
                                        <p:attrNameLst>
                                          <p:attrName>style.visibility</p:attrName>
                                        </p:attrNameLst>
                                      </p:cBhvr>
                                      <p:to>
                                        <p:strVal val="visible"/>
                                      </p:to>
                                    </p:set>
                                    <p:animEffect transition="in" filter="wipe(down)">
                                      <p:cBhvr>
                                        <p:cTn id="267" dur="580">
                                          <p:stCondLst>
                                            <p:cond delay="0"/>
                                          </p:stCondLst>
                                        </p:cTn>
                                        <p:tgtEl>
                                          <p:spTgt spid="6">
                                            <p:txEl>
                                              <p:pRg st="4" end="4"/>
                                            </p:txEl>
                                          </p:spTgt>
                                        </p:tgtEl>
                                      </p:cBhvr>
                                    </p:animEffect>
                                    <p:anim calcmode="lin" valueType="num">
                                      <p:cBhvr>
                                        <p:cTn id="268"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273" dur="26">
                                          <p:stCondLst>
                                            <p:cond delay="650"/>
                                          </p:stCondLst>
                                        </p:cTn>
                                        <p:tgtEl>
                                          <p:spTgt spid="6">
                                            <p:txEl>
                                              <p:pRg st="4" end="4"/>
                                            </p:txEl>
                                          </p:spTgt>
                                        </p:tgtEl>
                                      </p:cBhvr>
                                      <p:to x="100000" y="60000"/>
                                    </p:animScale>
                                    <p:animScale>
                                      <p:cBhvr>
                                        <p:cTn id="274" dur="166" decel="50000">
                                          <p:stCondLst>
                                            <p:cond delay="676"/>
                                          </p:stCondLst>
                                        </p:cTn>
                                        <p:tgtEl>
                                          <p:spTgt spid="6">
                                            <p:txEl>
                                              <p:pRg st="4" end="4"/>
                                            </p:txEl>
                                          </p:spTgt>
                                        </p:tgtEl>
                                      </p:cBhvr>
                                      <p:to x="100000" y="100000"/>
                                    </p:animScale>
                                    <p:animScale>
                                      <p:cBhvr>
                                        <p:cTn id="275" dur="26">
                                          <p:stCondLst>
                                            <p:cond delay="1312"/>
                                          </p:stCondLst>
                                        </p:cTn>
                                        <p:tgtEl>
                                          <p:spTgt spid="6">
                                            <p:txEl>
                                              <p:pRg st="4" end="4"/>
                                            </p:txEl>
                                          </p:spTgt>
                                        </p:tgtEl>
                                      </p:cBhvr>
                                      <p:to x="100000" y="80000"/>
                                    </p:animScale>
                                    <p:animScale>
                                      <p:cBhvr>
                                        <p:cTn id="276" dur="166" decel="50000">
                                          <p:stCondLst>
                                            <p:cond delay="1338"/>
                                          </p:stCondLst>
                                        </p:cTn>
                                        <p:tgtEl>
                                          <p:spTgt spid="6">
                                            <p:txEl>
                                              <p:pRg st="4" end="4"/>
                                            </p:txEl>
                                          </p:spTgt>
                                        </p:tgtEl>
                                      </p:cBhvr>
                                      <p:to x="100000" y="100000"/>
                                    </p:animScale>
                                    <p:animScale>
                                      <p:cBhvr>
                                        <p:cTn id="277" dur="26">
                                          <p:stCondLst>
                                            <p:cond delay="1642"/>
                                          </p:stCondLst>
                                        </p:cTn>
                                        <p:tgtEl>
                                          <p:spTgt spid="6">
                                            <p:txEl>
                                              <p:pRg st="4" end="4"/>
                                            </p:txEl>
                                          </p:spTgt>
                                        </p:tgtEl>
                                      </p:cBhvr>
                                      <p:to x="100000" y="90000"/>
                                    </p:animScale>
                                    <p:animScale>
                                      <p:cBhvr>
                                        <p:cTn id="278" dur="166" decel="50000">
                                          <p:stCondLst>
                                            <p:cond delay="1668"/>
                                          </p:stCondLst>
                                        </p:cTn>
                                        <p:tgtEl>
                                          <p:spTgt spid="6">
                                            <p:txEl>
                                              <p:pRg st="4" end="4"/>
                                            </p:txEl>
                                          </p:spTgt>
                                        </p:tgtEl>
                                      </p:cBhvr>
                                      <p:to x="100000" y="100000"/>
                                    </p:animScale>
                                    <p:animScale>
                                      <p:cBhvr>
                                        <p:cTn id="279" dur="26">
                                          <p:stCondLst>
                                            <p:cond delay="1808"/>
                                          </p:stCondLst>
                                        </p:cTn>
                                        <p:tgtEl>
                                          <p:spTgt spid="6">
                                            <p:txEl>
                                              <p:pRg st="4" end="4"/>
                                            </p:txEl>
                                          </p:spTgt>
                                        </p:tgtEl>
                                      </p:cBhvr>
                                      <p:to x="100000" y="95000"/>
                                    </p:animScale>
                                    <p:animScale>
                                      <p:cBhvr>
                                        <p:cTn id="280"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P spid="5" grpId="0" uiExpand="1" build="p" animBg="1"/>
      <p:bldP spid="6"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4937810" y="3689843"/>
            <a:ext cx="4230447" cy="3265608"/>
          </a:xfrm>
          <a:prstGeom prst="ellipse">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513491" y="708614"/>
            <a:ext cx="3501372" cy="2743200"/>
          </a:xfrm>
          <a:prstGeom prst="roundRect">
            <a:avLst>
              <a:gd name="adj" fmla="val 374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5424090" y="3451814"/>
            <a:ext cx="3680175" cy="369332"/>
          </a:xfrm>
          <a:prstGeom prst="rect">
            <a:avLst/>
          </a:prstGeom>
          <a:solidFill>
            <a:schemeClr val="accent6">
              <a:lumMod val="40000"/>
              <a:lumOff val="60000"/>
            </a:schemeClr>
          </a:solidFill>
        </p:spPr>
        <p:txBody>
          <a:bodyPr wrap="none" rtlCol="0">
            <a:spAutoFit/>
          </a:bodyPr>
          <a:lstStyle/>
          <a:p>
            <a:r>
              <a:rPr lang="en-US" b="1" dirty="0" smtClean="0"/>
              <a:t>GERD BINNING &amp; HEINRICH ROHRER</a:t>
            </a:r>
            <a:endParaRPr lang="en-US" b="1" dirty="0"/>
          </a:p>
        </p:txBody>
      </p:sp>
      <p:sp>
        <p:nvSpPr>
          <p:cNvPr id="9" name="TextBox 8"/>
          <p:cNvSpPr txBox="1"/>
          <p:nvPr/>
        </p:nvSpPr>
        <p:spPr>
          <a:xfrm>
            <a:off x="261874" y="691338"/>
            <a:ext cx="4844675"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i="1" dirty="0" smtClean="0">
                <a:latin typeface="Cooper Black" pitchFamily="18" charset="0"/>
              </a:rPr>
              <a:t>A scanning tunneling microscope is an instrument for imaging surfaces at the atomic level.</a:t>
            </a:r>
            <a:endParaRPr lang="en-US" sz="2400" i="1" dirty="0">
              <a:latin typeface="Cooper Black" pitchFamily="18" charset="0"/>
            </a:endParaRPr>
          </a:p>
        </p:txBody>
      </p:sp>
      <p:sp>
        <p:nvSpPr>
          <p:cNvPr id="10" name="TextBox 9"/>
          <p:cNvSpPr txBox="1"/>
          <p:nvPr/>
        </p:nvSpPr>
        <p:spPr>
          <a:xfrm>
            <a:off x="261874" y="2350127"/>
            <a:ext cx="4675936" cy="267765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i="1" dirty="0" smtClean="0">
                <a:latin typeface="Cooper Black" pitchFamily="18" charset="0"/>
              </a:rPr>
              <a:t>Its development earned its inventors, GERD BINNING  and  HEINRICH ROHRER the Nobel prize in physics in 1986.</a:t>
            </a:r>
            <a:endParaRPr lang="en-US" sz="2800" i="1" dirty="0">
              <a:latin typeface="Cooper Black" pitchFamily="18" charset="0"/>
            </a:endParaRPr>
          </a:p>
        </p:txBody>
      </p:sp>
      <p:sp>
        <p:nvSpPr>
          <p:cNvPr id="14" name="TextBox 13"/>
          <p:cNvSpPr txBox="1"/>
          <p:nvPr/>
        </p:nvSpPr>
        <p:spPr>
          <a:xfrm>
            <a:off x="413124" y="5029200"/>
            <a:ext cx="7972723" cy="166199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285750" indent="-285750">
              <a:buFont typeface="Arial" charset="0"/>
              <a:buChar char="•"/>
            </a:pPr>
            <a:r>
              <a:rPr lang="en-US" sz="2800" i="1" dirty="0" smtClean="0">
                <a:latin typeface="Cooper Black" pitchFamily="18" charset="0"/>
              </a:rPr>
              <a:t>The STM can not be used only in ultra high vacuum but also in air , water and various other liquid or gases</a:t>
            </a:r>
          </a:p>
          <a:p>
            <a:pPr marL="285750" indent="-285750">
              <a:buFont typeface="Arial" charset="0"/>
              <a:buChar char="•"/>
            </a:pPr>
            <a:endParaRPr lang="en-US" dirty="0">
              <a:latin typeface="Cooper Black" pitchFamily="18" charset="0"/>
            </a:endParaRPr>
          </a:p>
        </p:txBody>
      </p:sp>
      <p:sp>
        <p:nvSpPr>
          <p:cNvPr id="3" name="Rectangle 2"/>
          <p:cNvSpPr/>
          <p:nvPr/>
        </p:nvSpPr>
        <p:spPr>
          <a:xfrm>
            <a:off x="-44983" y="-60827"/>
            <a:ext cx="9493783" cy="646331"/>
          </a:xfrm>
          <a:prstGeom prst="rect">
            <a:avLst/>
          </a:prstGeom>
          <a:noFill/>
        </p:spPr>
        <p:txBody>
          <a:bodyPr wrap="square" lIns="91440" tIns="45720" rIns="91440" bIns="45720">
            <a:spAutoFit/>
          </a:bodyPr>
          <a:lstStyle/>
          <a:p>
            <a:pPr algn="ctr"/>
            <a:r>
              <a:rPr lang="en-US" sz="3600" b="1" u="sng" cap="none" spc="0" dirty="0"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rPr>
              <a:t>SCANNING TUNNELING MICROSCOPE(STM)</a:t>
            </a:r>
            <a:endParaRPr lang="en-US" sz="3600" b="1" cap="none" spc="0"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endParaRPr>
          </a:p>
        </p:txBody>
      </p:sp>
    </p:spTree>
    <p:extLst>
      <p:ext uri="{BB962C8B-B14F-4D97-AF65-F5344CB8AC3E}">
        <p14:creationId xmlns="" xmlns:p14="http://schemas.microsoft.com/office/powerpoint/2010/main" val="36261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900" decel="100000" fill="hold"/>
                                        <p:tgtEl>
                                          <p:spTgt spid="1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3500"/>
                            </p:stCondLst>
                            <p:childTnLst>
                              <p:par>
                                <p:cTn id="29" presetID="3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grpId="1" nodeType="clickEffect">
                                  <p:stCondLst>
                                    <p:cond delay="0"/>
                                  </p:stCondLst>
                                  <p:childTnLst>
                                    <p:anim calcmode="lin" valueType="num">
                                      <p:cBhvr>
                                        <p:cTn id="44" dur="500"/>
                                        <p:tgtEl>
                                          <p:spTgt spid="8"/>
                                        </p:tgtEl>
                                        <p:attrNameLst>
                                          <p:attrName>ppt_w</p:attrName>
                                        </p:attrNameLst>
                                      </p:cBhvr>
                                      <p:tavLst>
                                        <p:tav tm="0">
                                          <p:val>
                                            <p:strVal val="ppt_w"/>
                                          </p:val>
                                        </p:tav>
                                        <p:tav tm="100000">
                                          <p:val>
                                            <p:fltVal val="0"/>
                                          </p:val>
                                        </p:tav>
                                      </p:tavLst>
                                    </p:anim>
                                    <p:anim calcmode="lin" valueType="num">
                                      <p:cBhvr>
                                        <p:cTn id="45" dur="500"/>
                                        <p:tgtEl>
                                          <p:spTgt spid="8"/>
                                        </p:tgtEl>
                                        <p:attrNameLst>
                                          <p:attrName>ppt_h</p:attrName>
                                        </p:attrNameLst>
                                      </p:cBhvr>
                                      <p:tavLst>
                                        <p:tav tm="0">
                                          <p:val>
                                            <p:strVal val="ppt_h"/>
                                          </p:val>
                                        </p:tav>
                                        <p:tav tm="100000">
                                          <p:val>
                                            <p:fltVal val="0"/>
                                          </p:val>
                                        </p:tav>
                                      </p:tavLst>
                                    </p:anim>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7"/>
                                        </p:tgtEl>
                                        <p:attrNameLst>
                                          <p:attrName>ppt_w</p:attrName>
                                        </p:attrNameLst>
                                      </p:cBhvr>
                                      <p:tavLst>
                                        <p:tav tm="0">
                                          <p:val>
                                            <p:strVal val="ppt_w"/>
                                          </p:val>
                                        </p:tav>
                                        <p:tav tm="100000">
                                          <p:val>
                                            <p:fltVal val="0"/>
                                          </p:val>
                                        </p:tav>
                                      </p:tavLst>
                                    </p:anim>
                                    <p:anim calcmode="lin" valueType="num">
                                      <p:cBhvr>
                                        <p:cTn id="52" dur="500"/>
                                        <p:tgtEl>
                                          <p:spTgt spid="7"/>
                                        </p:tgtEl>
                                        <p:attrNameLst>
                                          <p:attrName>ppt_h</p:attrName>
                                        </p:attrNameLst>
                                      </p:cBhvr>
                                      <p:tavLst>
                                        <p:tav tm="0">
                                          <p:val>
                                            <p:strVal val="ppt_h"/>
                                          </p:val>
                                        </p:tav>
                                        <p:tav tm="100000">
                                          <p:val>
                                            <p:fltVal val="0"/>
                                          </p:val>
                                        </p:tav>
                                      </p:tavLst>
                                    </p:anim>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5"/>
                                        </p:tgtEl>
                                        <p:attrNameLst>
                                          <p:attrName>ppt_w</p:attrName>
                                        </p:attrNameLst>
                                      </p:cBhvr>
                                      <p:tavLst>
                                        <p:tav tm="0">
                                          <p:val>
                                            <p:strVal val="ppt_w"/>
                                          </p:val>
                                        </p:tav>
                                        <p:tav tm="100000">
                                          <p:val>
                                            <p:fltVal val="0"/>
                                          </p:val>
                                        </p:tav>
                                      </p:tavLst>
                                    </p:anim>
                                    <p:anim calcmode="lin" valueType="num">
                                      <p:cBhvr>
                                        <p:cTn id="59" dur="500"/>
                                        <p:tgtEl>
                                          <p:spTgt spid="5"/>
                                        </p:tgtEl>
                                        <p:attrNameLst>
                                          <p:attrName>ppt_h</p:attrName>
                                        </p:attrNameLst>
                                      </p:cBhvr>
                                      <p:tavLst>
                                        <p:tav tm="0">
                                          <p:val>
                                            <p:strVal val="ppt_h"/>
                                          </p:val>
                                        </p:tav>
                                        <p:tav tm="100000">
                                          <p:val>
                                            <p:fltVal val="0"/>
                                          </p:val>
                                        </p:tav>
                                      </p:tavLst>
                                    </p:anim>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7264" y="226102"/>
            <a:ext cx="5257800" cy="3611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02241" y="3839645"/>
            <a:ext cx="52578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t>  SCANNING TUNNELING MICROSCOPE</a:t>
            </a:r>
            <a:endParaRPr lang="en-US" sz="2400" b="1" dirty="0"/>
          </a:p>
        </p:txBody>
      </p:sp>
      <p:sp>
        <p:nvSpPr>
          <p:cNvPr id="13" name="TextBox 12"/>
          <p:cNvSpPr txBox="1"/>
          <p:nvPr/>
        </p:nvSpPr>
        <p:spPr>
          <a:xfrm>
            <a:off x="5715001" y="361430"/>
            <a:ext cx="3047999" cy="4062651"/>
          </a:xfrm>
          <a:prstGeom prst="rect">
            <a:avLst/>
          </a:prstGeom>
          <a:noFill/>
        </p:spPr>
        <p:txBody>
          <a:bodyPr wrap="square" rtlCol="0">
            <a:spAutoFit/>
          </a:bodyPr>
          <a:lstStyle/>
          <a:p>
            <a:pPr marL="285750" indent="-285750">
              <a:buFont typeface="Arial" charset="0"/>
              <a:buChar char="•"/>
            </a:pPr>
            <a:r>
              <a:rPr lang="en-US" sz="2400" b="1" i="1" dirty="0" smtClean="0">
                <a:solidFill>
                  <a:schemeClr val="tx2"/>
                </a:solidFill>
              </a:rPr>
              <a:t>The STM is based on the concept of quantum tunneling</a:t>
            </a:r>
          </a:p>
          <a:p>
            <a:pPr marL="285750" indent="-285750">
              <a:buFont typeface="Arial" charset="0"/>
              <a:buChar char="•"/>
            </a:pPr>
            <a:r>
              <a:rPr lang="en-US" sz="2400" b="1" i="1" dirty="0" smtClean="0">
                <a:solidFill>
                  <a:schemeClr val="tx2"/>
                </a:solidFill>
              </a:rPr>
              <a:t>STM requires extremely clean and stable surfaces , sharp tips ,excellent vibration control and sophisticated electrons.</a:t>
            </a:r>
          </a:p>
          <a:p>
            <a:pPr marL="285750" indent="-285750">
              <a:buFont typeface="Arial" charset="0"/>
              <a:buChar char="•"/>
            </a:pPr>
            <a:endParaRPr lang="en-US" b="1" i="1" dirty="0">
              <a:solidFill>
                <a:schemeClr val="tx2"/>
              </a:solidFill>
            </a:endParaRPr>
          </a:p>
        </p:txBody>
      </p:sp>
      <p:sp>
        <p:nvSpPr>
          <p:cNvPr id="21" name="TextBox 20"/>
          <p:cNvSpPr txBox="1"/>
          <p:nvPr/>
        </p:nvSpPr>
        <p:spPr>
          <a:xfrm>
            <a:off x="152400" y="4568443"/>
            <a:ext cx="8856260" cy="1200329"/>
          </a:xfrm>
          <a:prstGeom prst="rect">
            <a:avLst/>
          </a:prstGeom>
          <a:noFill/>
        </p:spPr>
        <p:txBody>
          <a:bodyPr wrap="square" rtlCol="0">
            <a:spAutoFit/>
          </a:bodyPr>
          <a:lstStyle/>
          <a:p>
            <a:r>
              <a:rPr lang="en-US" sz="2400" b="1" i="1" u="sng" dirty="0" smtClean="0">
                <a:latin typeface="Times New Roman" pitchFamily="18" charset="0"/>
                <a:cs typeface="Times New Roman" pitchFamily="18" charset="0"/>
              </a:rPr>
              <a:t>The magnification capabilities of the STM is due to the flow of tunneling current through the small gap that separates the tip from the sample</a:t>
            </a:r>
            <a:endParaRPr lang="en-US" sz="2400" b="1" i="1" u="sng" dirty="0">
              <a:latin typeface="Times New Roman" pitchFamily="18" charset="0"/>
              <a:cs typeface="Times New Roman" pitchFamily="18" charset="0"/>
            </a:endParaRPr>
          </a:p>
        </p:txBody>
      </p:sp>
      <p:sp>
        <p:nvSpPr>
          <p:cNvPr id="25" name="TextBox 24"/>
          <p:cNvSpPr txBox="1"/>
          <p:nvPr/>
        </p:nvSpPr>
        <p:spPr>
          <a:xfrm>
            <a:off x="152400" y="5810934"/>
            <a:ext cx="8725469"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Tunneling current can be better explained by quantum mechanics rather than classical mechanics</a:t>
            </a:r>
            <a:endParaRPr lang="en-US"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74086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par>
                          <p:cTn id="11" fill="hold">
                            <p:stCondLst>
                              <p:cond delay="15600"/>
                            </p:stCondLst>
                            <p:childTnLst>
                              <p:par>
                                <p:cTn id="12" presetID="2" presetClass="entr" presetSubtype="4"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par>
                          <p:cTn id="16" fill="hold">
                            <p:stCondLst>
                              <p:cond delay="161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7100"/>
                            </p:stCondLst>
                            <p:childTnLst>
                              <p:par>
                                <p:cTn id="23" presetID="16" presetClass="entr" presetSubtype="2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2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28600"/>
            <a:ext cx="7788808"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TUNNELING CURRENT</a:t>
            </a:r>
            <a:endParaRPr lang="en-US" sz="48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3542" y="1706368"/>
            <a:ext cx="9126698" cy="452431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285750" indent="-285750">
              <a:buFont typeface="Arial" charset="0"/>
              <a:buChar char="•"/>
            </a:pPr>
            <a:r>
              <a:rPr lang="en-US" sz="3200" dirty="0" smtClean="0"/>
              <a:t>When a potential difference  is applied between sample and tip the tunneling phenomena results in a net electric current , the  </a:t>
            </a:r>
            <a:r>
              <a:rPr lang="en-US" sz="3200" b="1" u="sng" dirty="0" smtClean="0"/>
              <a:t>TUNNELING CURRENT</a:t>
            </a:r>
          </a:p>
          <a:p>
            <a:pPr marL="285750" indent="-285750">
              <a:buFont typeface="Arial" charset="0"/>
              <a:buChar char="•"/>
            </a:pPr>
            <a:r>
              <a:rPr lang="en-US" sz="3200" b="1" u="sng" dirty="0" smtClean="0"/>
              <a:t>TUNNELING CURRENT </a:t>
            </a:r>
            <a:r>
              <a:rPr lang="en-US" sz="3200" b="1" dirty="0" smtClean="0"/>
              <a:t>exhibits an exponential decay with an increase on the gap “d”</a:t>
            </a:r>
          </a:p>
          <a:p>
            <a:r>
              <a:rPr lang="en-US" sz="3200" b="1" dirty="0"/>
              <a:t> </a:t>
            </a:r>
            <a:r>
              <a:rPr lang="en-US" sz="3200" b="1" dirty="0" smtClean="0"/>
              <a:t>                     </a:t>
            </a:r>
          </a:p>
          <a:p>
            <a:r>
              <a:rPr lang="en-US" sz="3200" b="1" dirty="0"/>
              <a:t> </a:t>
            </a:r>
            <a:r>
              <a:rPr lang="en-US" sz="3200" b="1" dirty="0" smtClean="0"/>
              <a:t>                        </a:t>
            </a:r>
          </a:p>
          <a:p>
            <a:r>
              <a:rPr lang="en-US" sz="3200" dirty="0" smtClean="0"/>
              <a:t>                                             where K and k are constants</a:t>
            </a:r>
          </a:p>
          <a:p>
            <a:r>
              <a:rPr lang="en-US" sz="3200" dirty="0"/>
              <a:t> </a:t>
            </a:r>
            <a:r>
              <a:rPr lang="en-US" sz="3200" dirty="0" smtClean="0"/>
              <a:t>                                                U is the tunneling bias</a:t>
            </a:r>
          </a:p>
        </p:txBody>
      </p:sp>
      <mc:AlternateContent xmlns:mc="http://schemas.openxmlformats.org/markup-compatibility/2006">
        <mc:Choice xmlns="" xmlns:a14="http://schemas.microsoft.com/office/drawing/2010/main" Requires="a14">
          <p:sp>
            <p:nvSpPr>
              <p:cNvPr id="4" name="TextBox 3"/>
              <p:cNvSpPr txBox="1"/>
              <p:nvPr/>
            </p:nvSpPr>
            <p:spPr>
              <a:xfrm>
                <a:off x="3876207" y="4328287"/>
                <a:ext cx="3059895" cy="6672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smtClean="0"/>
                  <a:t>I=KU</a:t>
                </a:r>
                <a14:m>
                  <m:oMath xmlns:m="http://schemas.openxmlformats.org/officeDocument/2006/math">
                    <m:sSup>
                      <m:sSupPr>
                        <m:ctrlPr>
                          <a:rPr lang="en-US" sz="3600" b="1" i="1" smtClean="0">
                            <a:latin typeface="Cambria Math"/>
                          </a:rPr>
                        </m:ctrlPr>
                      </m:sSupPr>
                      <m:e>
                        <m:r>
                          <a:rPr lang="en-US" sz="3600" b="1" i="1" smtClean="0">
                            <a:latin typeface="Cambria Math"/>
                          </a:rPr>
                          <m:t>𝒆</m:t>
                        </m:r>
                      </m:e>
                      <m:sup>
                        <m:r>
                          <a:rPr lang="en-US" sz="3600" b="1" i="1" smtClean="0">
                            <a:latin typeface="Cambria Math"/>
                          </a:rPr>
                          <m:t>−</m:t>
                        </m:r>
                        <m:r>
                          <a:rPr lang="en-US" sz="3600" b="1" i="1" smtClean="0">
                            <a:latin typeface="Cambria Math"/>
                          </a:rPr>
                          <m:t>𝒌𝒅</m:t>
                        </m:r>
                      </m:sup>
                    </m:sSup>
                  </m:oMath>
                </a14:m>
                <a:endParaRPr lang="en-US" sz="3600" b="1" dirty="0"/>
              </a:p>
            </p:txBody>
          </p:sp>
        </mc:Choice>
        <mc:Fallback>
          <p:sp>
            <p:nvSpPr>
              <p:cNvPr id="4" name="TextBox 3"/>
              <p:cNvSpPr txBox="1">
                <a:spLocks noRot="1" noChangeAspect="1" noMove="1" noResize="1" noEditPoints="1" noAdjustHandles="1" noChangeArrowheads="1" noChangeShapeType="1" noTextEdit="1"/>
              </p:cNvSpPr>
              <p:nvPr/>
            </p:nvSpPr>
            <p:spPr>
              <a:xfrm>
                <a:off x="3876207" y="4328287"/>
                <a:ext cx="3059895" cy="66729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0091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800" b="1" u="sng" dirty="0" smtClean="0">
                <a:solidFill>
                  <a:schemeClr val="accent6">
                    <a:lumMod val="75000"/>
                  </a:schemeClr>
                </a:solidFill>
                <a:effectLst>
                  <a:outerShdw blurRad="38100" dist="38100" dir="2700000" algn="tl">
                    <a:srgbClr val="000000">
                      <a:alpha val="43137"/>
                    </a:srgbClr>
                  </a:outerShdw>
                </a:effectLst>
              </a:rPr>
              <a:t>MERITS AND DEMERITS OF STM</a:t>
            </a:r>
            <a:endParaRPr lang="en-US" sz="4800" b="1" u="sng" dirty="0">
              <a:solidFill>
                <a:schemeClr val="accent6">
                  <a:lumMod val="75000"/>
                </a:schemeClr>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304800" y="838200"/>
            <a:ext cx="4253798" cy="639762"/>
          </a:xfrm>
          <a:solidFill>
            <a:schemeClr val="accent1">
              <a:lumMod val="20000"/>
              <a:lumOff val="80000"/>
            </a:schemeClr>
          </a:solidFill>
        </p:spPr>
        <p:txBody>
          <a:bodyPr>
            <a:normAutofit/>
          </a:bodyPr>
          <a:lstStyle/>
          <a:p>
            <a:r>
              <a:rPr lang="en-US" sz="3200" dirty="0" smtClean="0">
                <a:solidFill>
                  <a:schemeClr val="accent2">
                    <a:lumMod val="75000"/>
                  </a:schemeClr>
                </a:solidFill>
              </a:rPr>
              <a:t>     ADVANTAGES</a:t>
            </a:r>
            <a:endParaRPr lang="en-US" sz="3200" dirty="0">
              <a:solidFill>
                <a:schemeClr val="accent2">
                  <a:lumMod val="75000"/>
                </a:schemeClr>
              </a:solidFill>
            </a:endParaRPr>
          </a:p>
        </p:txBody>
      </p:sp>
      <p:sp>
        <p:nvSpPr>
          <p:cNvPr id="4" name="Content Placeholder 3"/>
          <p:cNvSpPr>
            <a:spLocks noGrp="1"/>
          </p:cNvSpPr>
          <p:nvPr>
            <p:ph sz="half" idx="2"/>
          </p:nvPr>
        </p:nvSpPr>
        <p:spPr>
          <a:xfrm>
            <a:off x="228600" y="1447800"/>
            <a:ext cx="4344988" cy="5410200"/>
          </a:xfrm>
        </p:spPr>
        <p:style>
          <a:lnRef idx="1">
            <a:schemeClr val="dk1"/>
          </a:lnRef>
          <a:fillRef idx="3">
            <a:schemeClr val="dk1"/>
          </a:fillRef>
          <a:effectRef idx="2">
            <a:schemeClr val="dk1"/>
          </a:effectRef>
          <a:fontRef idx="minor">
            <a:schemeClr val="lt1"/>
          </a:fontRef>
        </p:style>
        <p:txBody>
          <a:bodyPr>
            <a:noAutofit/>
          </a:bodyPr>
          <a:lstStyle/>
          <a:p>
            <a:r>
              <a:rPr lang="en-US" sz="2300" dirty="0" smtClean="0">
                <a:solidFill>
                  <a:schemeClr val="bg1"/>
                </a:solidFill>
                <a:latin typeface="Comic Sans MS" pitchFamily="66" charset="0"/>
              </a:rPr>
              <a:t>STMs  are </a:t>
            </a:r>
            <a:r>
              <a:rPr lang="en-US" sz="2300" b="1" dirty="0" smtClean="0">
                <a:solidFill>
                  <a:schemeClr val="bg1"/>
                </a:solidFill>
                <a:latin typeface="Comic Sans MS" pitchFamily="66" charset="0"/>
              </a:rPr>
              <a:t>versatile.</a:t>
            </a:r>
            <a:r>
              <a:rPr lang="en-US" sz="2300" dirty="0" smtClean="0">
                <a:solidFill>
                  <a:schemeClr val="bg1"/>
                </a:solidFill>
                <a:latin typeface="Comic Sans MS" pitchFamily="66" charset="0"/>
              </a:rPr>
              <a:t> They can be used in ultra vacuum, air ,water and other liquids and gasses.</a:t>
            </a:r>
          </a:p>
          <a:p>
            <a:r>
              <a:rPr lang="en-US" sz="2300" dirty="0" smtClean="0">
                <a:solidFill>
                  <a:schemeClr val="bg1"/>
                </a:solidFill>
                <a:latin typeface="Comic Sans MS" pitchFamily="66" charset="0"/>
              </a:rPr>
              <a:t>STM gives three dimensional profile of a surface , which allows researchers to examine a multitude of characteristics, including roughness, surface defects and molecule size.</a:t>
            </a:r>
          </a:p>
          <a:p>
            <a:r>
              <a:rPr lang="en-US" sz="2300" dirty="0" smtClean="0">
                <a:solidFill>
                  <a:schemeClr val="bg1"/>
                </a:solidFill>
                <a:latin typeface="Comic Sans MS" pitchFamily="66" charset="0"/>
              </a:rPr>
              <a:t>Lateral resolution of 0.1 nm of resolution in depth can be achieved.</a:t>
            </a:r>
          </a:p>
          <a:p>
            <a:endParaRPr lang="en-US" dirty="0">
              <a:solidFill>
                <a:schemeClr val="bg1"/>
              </a:solidFill>
              <a:latin typeface="Comic Sans MS" pitchFamily="66" charset="0"/>
            </a:endParaRPr>
          </a:p>
        </p:txBody>
      </p:sp>
      <p:sp>
        <p:nvSpPr>
          <p:cNvPr id="5" name="Text Placeholder 4"/>
          <p:cNvSpPr>
            <a:spLocks noGrp="1"/>
          </p:cNvSpPr>
          <p:nvPr>
            <p:ph type="body" sz="quarter" idx="3"/>
          </p:nvPr>
        </p:nvSpPr>
        <p:spPr>
          <a:xfrm>
            <a:off x="4648200" y="838200"/>
            <a:ext cx="4041775" cy="639762"/>
          </a:xfrm>
          <a:solidFill>
            <a:schemeClr val="accent1">
              <a:lumMod val="20000"/>
              <a:lumOff val="80000"/>
            </a:schemeClr>
          </a:solidFill>
        </p:spPr>
        <p:txBody>
          <a:bodyPr>
            <a:normAutofit/>
          </a:bodyPr>
          <a:lstStyle/>
          <a:p>
            <a:r>
              <a:rPr lang="en-US" sz="3200" dirty="0" smtClean="0">
                <a:solidFill>
                  <a:schemeClr val="accent2">
                    <a:lumMod val="75000"/>
                  </a:schemeClr>
                </a:solidFill>
              </a:rPr>
              <a:t>  DISADVANTAGES</a:t>
            </a:r>
            <a:endParaRPr lang="en-US" sz="3200" dirty="0">
              <a:solidFill>
                <a:schemeClr val="accent2">
                  <a:lumMod val="75000"/>
                </a:schemeClr>
              </a:solidFill>
            </a:endParaRPr>
          </a:p>
        </p:txBody>
      </p:sp>
      <p:sp>
        <p:nvSpPr>
          <p:cNvPr id="6" name="Content Placeholder 5"/>
          <p:cNvSpPr>
            <a:spLocks noGrp="1"/>
          </p:cNvSpPr>
          <p:nvPr>
            <p:ph sz="quarter" idx="4"/>
          </p:nvPr>
        </p:nvSpPr>
        <p:spPr>
          <a:xfrm>
            <a:off x="4645025" y="1524000"/>
            <a:ext cx="4041775" cy="4378325"/>
          </a:xfrm>
        </p:spPr>
        <p:style>
          <a:lnRef idx="1">
            <a:schemeClr val="dk1"/>
          </a:lnRef>
          <a:fillRef idx="3">
            <a:schemeClr val="dk1"/>
          </a:fillRef>
          <a:effectRef idx="2">
            <a:schemeClr val="dk1"/>
          </a:effectRef>
          <a:fontRef idx="minor">
            <a:schemeClr val="lt1"/>
          </a:fontRef>
        </p:style>
        <p:txBody>
          <a:bodyPr>
            <a:normAutofit lnSpcReduction="10000"/>
          </a:bodyPr>
          <a:lstStyle/>
          <a:p>
            <a:pPr>
              <a:lnSpc>
                <a:spcPct val="150000"/>
              </a:lnSpc>
              <a:buFont typeface="Arial" charset="0"/>
              <a:buChar char="•"/>
            </a:pPr>
            <a:r>
              <a:rPr lang="en-US" dirty="0" smtClean="0">
                <a:latin typeface="Comic Sans MS" pitchFamily="66" charset="0"/>
              </a:rPr>
              <a:t>It is very expensive.</a:t>
            </a:r>
          </a:p>
          <a:p>
            <a:pPr>
              <a:lnSpc>
                <a:spcPct val="150000"/>
              </a:lnSpc>
              <a:buFont typeface="Arial" charset="0"/>
              <a:buChar char="•"/>
            </a:pPr>
            <a:r>
              <a:rPr lang="en-US" dirty="0" smtClean="0">
                <a:latin typeface="Comic Sans MS" pitchFamily="66" charset="0"/>
              </a:rPr>
              <a:t>It need specific training  to operate effectively.</a:t>
            </a:r>
          </a:p>
          <a:p>
            <a:pPr>
              <a:lnSpc>
                <a:spcPct val="150000"/>
              </a:lnSpc>
              <a:buFont typeface="Arial" charset="0"/>
              <a:buChar char="•"/>
            </a:pPr>
            <a:r>
              <a:rPr lang="en-US" dirty="0" smtClean="0">
                <a:latin typeface="Comic Sans MS" pitchFamily="66" charset="0"/>
              </a:rPr>
              <a:t>STM need very clean surface , excellent vibration control while operation, single atom tip.</a:t>
            </a:r>
            <a:endParaRPr lang="en-US" dirty="0">
              <a:latin typeface="Comic Sans MS" pitchFamily="66" charset="0"/>
            </a:endParaRPr>
          </a:p>
        </p:txBody>
      </p:sp>
    </p:spTree>
    <p:extLst>
      <p:ext uri="{BB962C8B-B14F-4D97-AF65-F5344CB8AC3E}">
        <p14:creationId xmlns="" xmlns:p14="http://schemas.microsoft.com/office/powerpoint/2010/main" val="32973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diamond(out)">
                                      <p:cBhvr>
                                        <p:cTn id="11" dur="2000"/>
                                        <p:tgtEl>
                                          <p:spTgt spid="3">
                                            <p:bg/>
                                          </p:spTgt>
                                        </p:tgtEl>
                                      </p:cBhvr>
                                    </p:animEffect>
                                  </p:childTnLst>
                                </p:cTn>
                              </p:par>
                            </p:childTnLst>
                          </p:cTn>
                        </p:par>
                        <p:par>
                          <p:cTn id="12" fill="hold">
                            <p:stCondLst>
                              <p:cond delay="2500"/>
                            </p:stCondLst>
                            <p:childTnLst>
                              <p:par>
                                <p:cTn id="13" presetID="8" presetClass="entr" presetSubtype="3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out)">
                                      <p:cBhvr>
                                        <p:cTn id="15" dur="2000"/>
                                        <p:tgtEl>
                                          <p:spTgt spid="3">
                                            <p:txEl>
                                              <p:pRg st="0" end="0"/>
                                            </p:txEl>
                                          </p:spTgt>
                                        </p:tgtEl>
                                      </p:cBhvr>
                                    </p:animEffect>
                                  </p:childTnLst>
                                </p:cTn>
                              </p:par>
                              <p:par>
                                <p:cTn id="16" presetID="8" presetClass="entr" presetSubtype="32" fill="hold" grpId="0" nodeType="with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diamond(out)">
                                      <p:cBhvr>
                                        <p:cTn id="18" dur="2000"/>
                                        <p:tgtEl>
                                          <p:spTgt spid="4">
                                            <p:bg/>
                                          </p:spTgt>
                                        </p:tgtEl>
                                      </p:cBhvr>
                                    </p:animEffect>
                                  </p:childTnLst>
                                </p:cTn>
                              </p:par>
                            </p:childTnLst>
                          </p:cTn>
                        </p:par>
                        <p:par>
                          <p:cTn id="19" fill="hold">
                            <p:stCondLst>
                              <p:cond delay="4500"/>
                            </p:stCondLst>
                            <p:childTnLst>
                              <p:par>
                                <p:cTn id="20" presetID="8" presetClass="entr" presetSubtype="32"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amond(out)">
                                      <p:cBhvr>
                                        <p:cTn id="22" dur="2000"/>
                                        <p:tgtEl>
                                          <p:spTgt spid="4">
                                            <p:txEl>
                                              <p:pRg st="0" end="0"/>
                                            </p:txEl>
                                          </p:spTgt>
                                        </p:tgtEl>
                                      </p:cBhvr>
                                    </p:animEffect>
                                  </p:childTnLst>
                                </p:cTn>
                              </p:par>
                            </p:childTnLst>
                          </p:cTn>
                        </p:par>
                        <p:par>
                          <p:cTn id="23" fill="hold">
                            <p:stCondLst>
                              <p:cond delay="6500"/>
                            </p:stCondLst>
                            <p:childTnLst>
                              <p:par>
                                <p:cTn id="24" presetID="8" presetClass="entr" presetSubtype="32" fill="hold" grpId="0" nodeType="after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diamond(out)">
                                      <p:cBhvr>
                                        <p:cTn id="26" dur="2000"/>
                                        <p:tgtEl>
                                          <p:spTgt spid="4">
                                            <p:txEl>
                                              <p:pRg st="1" end="1"/>
                                            </p:txEl>
                                          </p:spTgt>
                                        </p:tgtEl>
                                      </p:cBhvr>
                                    </p:animEffect>
                                  </p:childTnLst>
                                </p:cTn>
                              </p:par>
                            </p:childTnLst>
                          </p:cTn>
                        </p:par>
                        <p:par>
                          <p:cTn id="27" fill="hold">
                            <p:stCondLst>
                              <p:cond delay="8500"/>
                            </p:stCondLst>
                            <p:childTnLst>
                              <p:par>
                                <p:cTn id="28" presetID="8" presetClass="entr" presetSubtype="32"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diamond(out)">
                                      <p:cBhvr>
                                        <p:cTn id="30" dur="2000"/>
                                        <p:tgtEl>
                                          <p:spTgt spid="4">
                                            <p:txEl>
                                              <p:pRg st="2" end="2"/>
                                            </p:txEl>
                                          </p:spTgt>
                                        </p:tgtEl>
                                      </p:cBhvr>
                                    </p:animEffect>
                                  </p:childTnLst>
                                </p:cTn>
                              </p:par>
                            </p:childTnLst>
                          </p:cTn>
                        </p:par>
                        <p:par>
                          <p:cTn id="31" fill="hold">
                            <p:stCondLst>
                              <p:cond delay="10500"/>
                            </p:stCondLst>
                            <p:childTnLst>
                              <p:par>
                                <p:cTn id="32" presetID="26" presetClass="entr" presetSubtype="0" fill="hold" grpId="0" nodeType="after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wipe(down)">
                                      <p:cBhvr>
                                        <p:cTn id="34" dur="580">
                                          <p:stCondLst>
                                            <p:cond delay="0"/>
                                          </p:stCondLst>
                                        </p:cTn>
                                        <p:tgtEl>
                                          <p:spTgt spid="5">
                                            <p:bg/>
                                          </p:spTgt>
                                        </p:tgtEl>
                                      </p:cBhvr>
                                    </p:animEffect>
                                    <p:anim calcmode="lin" valueType="num">
                                      <p:cBhvr>
                                        <p:cTn id="35"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bg/>
                                          </p:spTgt>
                                        </p:tgtEl>
                                      </p:cBhvr>
                                      <p:to x="100000" y="60000"/>
                                    </p:animScale>
                                    <p:animScale>
                                      <p:cBhvr>
                                        <p:cTn id="41" dur="166" decel="50000">
                                          <p:stCondLst>
                                            <p:cond delay="676"/>
                                          </p:stCondLst>
                                        </p:cTn>
                                        <p:tgtEl>
                                          <p:spTgt spid="5">
                                            <p:bg/>
                                          </p:spTgt>
                                        </p:tgtEl>
                                      </p:cBhvr>
                                      <p:to x="100000" y="100000"/>
                                    </p:animScale>
                                    <p:animScale>
                                      <p:cBhvr>
                                        <p:cTn id="42" dur="26">
                                          <p:stCondLst>
                                            <p:cond delay="1312"/>
                                          </p:stCondLst>
                                        </p:cTn>
                                        <p:tgtEl>
                                          <p:spTgt spid="5">
                                            <p:bg/>
                                          </p:spTgt>
                                        </p:tgtEl>
                                      </p:cBhvr>
                                      <p:to x="100000" y="80000"/>
                                    </p:animScale>
                                    <p:animScale>
                                      <p:cBhvr>
                                        <p:cTn id="43" dur="166" decel="50000">
                                          <p:stCondLst>
                                            <p:cond delay="1338"/>
                                          </p:stCondLst>
                                        </p:cTn>
                                        <p:tgtEl>
                                          <p:spTgt spid="5">
                                            <p:bg/>
                                          </p:spTgt>
                                        </p:tgtEl>
                                      </p:cBhvr>
                                      <p:to x="100000" y="100000"/>
                                    </p:animScale>
                                    <p:animScale>
                                      <p:cBhvr>
                                        <p:cTn id="44" dur="26">
                                          <p:stCondLst>
                                            <p:cond delay="1642"/>
                                          </p:stCondLst>
                                        </p:cTn>
                                        <p:tgtEl>
                                          <p:spTgt spid="5">
                                            <p:bg/>
                                          </p:spTgt>
                                        </p:tgtEl>
                                      </p:cBhvr>
                                      <p:to x="100000" y="90000"/>
                                    </p:animScale>
                                    <p:animScale>
                                      <p:cBhvr>
                                        <p:cTn id="45" dur="166" decel="50000">
                                          <p:stCondLst>
                                            <p:cond delay="1668"/>
                                          </p:stCondLst>
                                        </p:cTn>
                                        <p:tgtEl>
                                          <p:spTgt spid="5">
                                            <p:bg/>
                                          </p:spTgt>
                                        </p:tgtEl>
                                      </p:cBhvr>
                                      <p:to x="100000" y="100000"/>
                                    </p:animScale>
                                    <p:animScale>
                                      <p:cBhvr>
                                        <p:cTn id="46" dur="26">
                                          <p:stCondLst>
                                            <p:cond delay="1808"/>
                                          </p:stCondLst>
                                        </p:cTn>
                                        <p:tgtEl>
                                          <p:spTgt spid="5">
                                            <p:bg/>
                                          </p:spTgt>
                                        </p:tgtEl>
                                      </p:cBhvr>
                                      <p:to x="100000" y="95000"/>
                                    </p:animScale>
                                    <p:animScale>
                                      <p:cBhvr>
                                        <p:cTn id="47" dur="166" decel="50000">
                                          <p:stCondLst>
                                            <p:cond delay="1834"/>
                                          </p:stCondLst>
                                        </p:cTn>
                                        <p:tgtEl>
                                          <p:spTgt spid="5">
                                            <p:bg/>
                                          </p:spTgt>
                                        </p:tgtEl>
                                      </p:cBhvr>
                                      <p:to x="100000" y="100000"/>
                                    </p:animScale>
                                  </p:childTnLst>
                                </p:cTn>
                              </p:par>
                            </p:childTnLst>
                          </p:cTn>
                        </p:par>
                        <p:par>
                          <p:cTn id="48" fill="hold">
                            <p:stCondLst>
                              <p:cond delay="12500"/>
                            </p:stCondLst>
                            <p:childTnLst>
                              <p:par>
                                <p:cTn id="49" presetID="26" presetClass="entr" presetSubtype="0" fill="hold" grpId="0" nodeType="after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down)">
                                      <p:cBhvr>
                                        <p:cTn id="51" dur="580">
                                          <p:stCondLst>
                                            <p:cond delay="0"/>
                                          </p:stCondLst>
                                        </p:cTn>
                                        <p:tgtEl>
                                          <p:spTgt spid="5">
                                            <p:txEl>
                                              <p:pRg st="0" end="0"/>
                                            </p:txEl>
                                          </p:spTgt>
                                        </p:tgtEl>
                                      </p:cBhvr>
                                    </p:animEffect>
                                    <p:anim calcmode="lin" valueType="num">
                                      <p:cBhvr>
                                        <p:cTn id="5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xEl>
                                              <p:pRg st="0" end="0"/>
                                            </p:txEl>
                                          </p:spTgt>
                                        </p:tgtEl>
                                      </p:cBhvr>
                                      <p:to x="100000" y="60000"/>
                                    </p:animScale>
                                    <p:animScale>
                                      <p:cBhvr>
                                        <p:cTn id="58" dur="166" decel="50000">
                                          <p:stCondLst>
                                            <p:cond delay="676"/>
                                          </p:stCondLst>
                                        </p:cTn>
                                        <p:tgtEl>
                                          <p:spTgt spid="5">
                                            <p:txEl>
                                              <p:pRg st="0" end="0"/>
                                            </p:txEl>
                                          </p:spTgt>
                                        </p:tgtEl>
                                      </p:cBhvr>
                                      <p:to x="100000" y="100000"/>
                                    </p:animScale>
                                    <p:animScale>
                                      <p:cBhvr>
                                        <p:cTn id="59" dur="26">
                                          <p:stCondLst>
                                            <p:cond delay="1312"/>
                                          </p:stCondLst>
                                        </p:cTn>
                                        <p:tgtEl>
                                          <p:spTgt spid="5">
                                            <p:txEl>
                                              <p:pRg st="0" end="0"/>
                                            </p:txEl>
                                          </p:spTgt>
                                        </p:tgtEl>
                                      </p:cBhvr>
                                      <p:to x="100000" y="80000"/>
                                    </p:animScale>
                                    <p:animScale>
                                      <p:cBhvr>
                                        <p:cTn id="60" dur="166" decel="50000">
                                          <p:stCondLst>
                                            <p:cond delay="1338"/>
                                          </p:stCondLst>
                                        </p:cTn>
                                        <p:tgtEl>
                                          <p:spTgt spid="5">
                                            <p:txEl>
                                              <p:pRg st="0" end="0"/>
                                            </p:txEl>
                                          </p:spTgt>
                                        </p:tgtEl>
                                      </p:cBhvr>
                                      <p:to x="100000" y="100000"/>
                                    </p:animScale>
                                    <p:animScale>
                                      <p:cBhvr>
                                        <p:cTn id="61" dur="26">
                                          <p:stCondLst>
                                            <p:cond delay="1642"/>
                                          </p:stCondLst>
                                        </p:cTn>
                                        <p:tgtEl>
                                          <p:spTgt spid="5">
                                            <p:txEl>
                                              <p:pRg st="0" end="0"/>
                                            </p:txEl>
                                          </p:spTgt>
                                        </p:tgtEl>
                                      </p:cBhvr>
                                      <p:to x="100000" y="90000"/>
                                    </p:animScale>
                                    <p:animScale>
                                      <p:cBhvr>
                                        <p:cTn id="62" dur="166" decel="50000">
                                          <p:stCondLst>
                                            <p:cond delay="1668"/>
                                          </p:stCondLst>
                                        </p:cTn>
                                        <p:tgtEl>
                                          <p:spTgt spid="5">
                                            <p:txEl>
                                              <p:pRg st="0" end="0"/>
                                            </p:txEl>
                                          </p:spTgt>
                                        </p:tgtEl>
                                      </p:cBhvr>
                                      <p:to x="100000" y="100000"/>
                                    </p:animScale>
                                    <p:animScale>
                                      <p:cBhvr>
                                        <p:cTn id="63" dur="26">
                                          <p:stCondLst>
                                            <p:cond delay="1808"/>
                                          </p:stCondLst>
                                        </p:cTn>
                                        <p:tgtEl>
                                          <p:spTgt spid="5">
                                            <p:txEl>
                                              <p:pRg st="0" end="0"/>
                                            </p:txEl>
                                          </p:spTgt>
                                        </p:tgtEl>
                                      </p:cBhvr>
                                      <p:to x="100000" y="95000"/>
                                    </p:animScale>
                                    <p:animScale>
                                      <p:cBhvr>
                                        <p:cTn id="64" dur="166" decel="50000">
                                          <p:stCondLst>
                                            <p:cond delay="1834"/>
                                          </p:stCondLst>
                                        </p:cTn>
                                        <p:tgtEl>
                                          <p:spTgt spid="5">
                                            <p:txEl>
                                              <p:pRg st="0" end="0"/>
                                            </p:txEl>
                                          </p:spTgt>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6">
                                            <p:bg/>
                                          </p:spTgt>
                                        </p:tgtEl>
                                        <p:attrNameLst>
                                          <p:attrName>style.visibility</p:attrName>
                                        </p:attrNameLst>
                                      </p:cBhvr>
                                      <p:to>
                                        <p:strVal val="visible"/>
                                      </p:to>
                                    </p:set>
                                    <p:animEffect transition="in" filter="wipe(down)">
                                      <p:cBhvr>
                                        <p:cTn id="67" dur="580">
                                          <p:stCondLst>
                                            <p:cond delay="0"/>
                                          </p:stCondLst>
                                        </p:cTn>
                                        <p:tgtEl>
                                          <p:spTgt spid="6">
                                            <p:bg/>
                                          </p:spTgt>
                                        </p:tgtEl>
                                      </p:cBhvr>
                                    </p:animEffect>
                                    <p:anim calcmode="lin" valueType="num">
                                      <p:cBhvr>
                                        <p:cTn id="68"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6">
                                            <p:bg/>
                                          </p:spTgt>
                                        </p:tgtEl>
                                      </p:cBhvr>
                                      <p:to x="100000" y="60000"/>
                                    </p:animScale>
                                    <p:animScale>
                                      <p:cBhvr>
                                        <p:cTn id="74" dur="166" decel="50000">
                                          <p:stCondLst>
                                            <p:cond delay="676"/>
                                          </p:stCondLst>
                                        </p:cTn>
                                        <p:tgtEl>
                                          <p:spTgt spid="6">
                                            <p:bg/>
                                          </p:spTgt>
                                        </p:tgtEl>
                                      </p:cBhvr>
                                      <p:to x="100000" y="100000"/>
                                    </p:animScale>
                                    <p:animScale>
                                      <p:cBhvr>
                                        <p:cTn id="75" dur="26">
                                          <p:stCondLst>
                                            <p:cond delay="1312"/>
                                          </p:stCondLst>
                                        </p:cTn>
                                        <p:tgtEl>
                                          <p:spTgt spid="6">
                                            <p:bg/>
                                          </p:spTgt>
                                        </p:tgtEl>
                                      </p:cBhvr>
                                      <p:to x="100000" y="80000"/>
                                    </p:animScale>
                                    <p:animScale>
                                      <p:cBhvr>
                                        <p:cTn id="76" dur="166" decel="50000">
                                          <p:stCondLst>
                                            <p:cond delay="1338"/>
                                          </p:stCondLst>
                                        </p:cTn>
                                        <p:tgtEl>
                                          <p:spTgt spid="6">
                                            <p:bg/>
                                          </p:spTgt>
                                        </p:tgtEl>
                                      </p:cBhvr>
                                      <p:to x="100000" y="100000"/>
                                    </p:animScale>
                                    <p:animScale>
                                      <p:cBhvr>
                                        <p:cTn id="77" dur="26">
                                          <p:stCondLst>
                                            <p:cond delay="1642"/>
                                          </p:stCondLst>
                                        </p:cTn>
                                        <p:tgtEl>
                                          <p:spTgt spid="6">
                                            <p:bg/>
                                          </p:spTgt>
                                        </p:tgtEl>
                                      </p:cBhvr>
                                      <p:to x="100000" y="90000"/>
                                    </p:animScale>
                                    <p:animScale>
                                      <p:cBhvr>
                                        <p:cTn id="78" dur="166" decel="50000">
                                          <p:stCondLst>
                                            <p:cond delay="1668"/>
                                          </p:stCondLst>
                                        </p:cTn>
                                        <p:tgtEl>
                                          <p:spTgt spid="6">
                                            <p:bg/>
                                          </p:spTgt>
                                        </p:tgtEl>
                                      </p:cBhvr>
                                      <p:to x="100000" y="100000"/>
                                    </p:animScale>
                                    <p:animScale>
                                      <p:cBhvr>
                                        <p:cTn id="79" dur="26">
                                          <p:stCondLst>
                                            <p:cond delay="1808"/>
                                          </p:stCondLst>
                                        </p:cTn>
                                        <p:tgtEl>
                                          <p:spTgt spid="6">
                                            <p:bg/>
                                          </p:spTgt>
                                        </p:tgtEl>
                                      </p:cBhvr>
                                      <p:to x="100000" y="95000"/>
                                    </p:animScale>
                                    <p:animScale>
                                      <p:cBhvr>
                                        <p:cTn id="80" dur="166" decel="50000">
                                          <p:stCondLst>
                                            <p:cond delay="1834"/>
                                          </p:stCondLst>
                                        </p:cTn>
                                        <p:tgtEl>
                                          <p:spTgt spid="6">
                                            <p:bg/>
                                          </p:spTgt>
                                        </p:tgtEl>
                                      </p:cBhvr>
                                      <p:to x="100000" y="100000"/>
                                    </p:animScale>
                                  </p:childTnLst>
                                </p:cTn>
                              </p:par>
                            </p:childTnLst>
                          </p:cTn>
                        </p:par>
                        <p:par>
                          <p:cTn id="81" fill="hold">
                            <p:stCondLst>
                              <p:cond delay="14500"/>
                            </p:stCondLst>
                            <p:childTnLst>
                              <p:par>
                                <p:cTn id="82" presetID="26" presetClass="entr" presetSubtype="0" fill="hold" grpId="0" nodeType="afterEffect">
                                  <p:stCondLst>
                                    <p:cond delay="0"/>
                                  </p:stCondLst>
                                  <p:childTnLst>
                                    <p:set>
                                      <p:cBhvr>
                                        <p:cTn id="83" dur="1" fill="hold">
                                          <p:stCondLst>
                                            <p:cond delay="0"/>
                                          </p:stCondLst>
                                        </p:cTn>
                                        <p:tgtEl>
                                          <p:spTgt spid="6">
                                            <p:txEl>
                                              <p:pRg st="0" end="0"/>
                                            </p:txEl>
                                          </p:spTgt>
                                        </p:tgtEl>
                                        <p:attrNameLst>
                                          <p:attrName>style.visibility</p:attrName>
                                        </p:attrNameLst>
                                      </p:cBhvr>
                                      <p:to>
                                        <p:strVal val="visible"/>
                                      </p:to>
                                    </p:set>
                                    <p:animEffect transition="in" filter="wipe(down)">
                                      <p:cBhvr>
                                        <p:cTn id="84" dur="580">
                                          <p:stCondLst>
                                            <p:cond delay="0"/>
                                          </p:stCondLst>
                                        </p:cTn>
                                        <p:tgtEl>
                                          <p:spTgt spid="6">
                                            <p:txEl>
                                              <p:pRg st="0" end="0"/>
                                            </p:txEl>
                                          </p:spTgt>
                                        </p:tgtEl>
                                      </p:cBhvr>
                                    </p:animEffect>
                                    <p:anim calcmode="lin" valueType="num">
                                      <p:cBhvr>
                                        <p:cTn id="85"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6">
                                            <p:txEl>
                                              <p:pRg st="0" end="0"/>
                                            </p:txEl>
                                          </p:spTgt>
                                        </p:tgtEl>
                                      </p:cBhvr>
                                      <p:to x="100000" y="60000"/>
                                    </p:animScale>
                                    <p:animScale>
                                      <p:cBhvr>
                                        <p:cTn id="91" dur="166" decel="50000">
                                          <p:stCondLst>
                                            <p:cond delay="676"/>
                                          </p:stCondLst>
                                        </p:cTn>
                                        <p:tgtEl>
                                          <p:spTgt spid="6">
                                            <p:txEl>
                                              <p:pRg st="0" end="0"/>
                                            </p:txEl>
                                          </p:spTgt>
                                        </p:tgtEl>
                                      </p:cBhvr>
                                      <p:to x="100000" y="100000"/>
                                    </p:animScale>
                                    <p:animScale>
                                      <p:cBhvr>
                                        <p:cTn id="92" dur="26">
                                          <p:stCondLst>
                                            <p:cond delay="1312"/>
                                          </p:stCondLst>
                                        </p:cTn>
                                        <p:tgtEl>
                                          <p:spTgt spid="6">
                                            <p:txEl>
                                              <p:pRg st="0" end="0"/>
                                            </p:txEl>
                                          </p:spTgt>
                                        </p:tgtEl>
                                      </p:cBhvr>
                                      <p:to x="100000" y="80000"/>
                                    </p:animScale>
                                    <p:animScale>
                                      <p:cBhvr>
                                        <p:cTn id="93" dur="166" decel="50000">
                                          <p:stCondLst>
                                            <p:cond delay="1338"/>
                                          </p:stCondLst>
                                        </p:cTn>
                                        <p:tgtEl>
                                          <p:spTgt spid="6">
                                            <p:txEl>
                                              <p:pRg st="0" end="0"/>
                                            </p:txEl>
                                          </p:spTgt>
                                        </p:tgtEl>
                                      </p:cBhvr>
                                      <p:to x="100000" y="100000"/>
                                    </p:animScale>
                                    <p:animScale>
                                      <p:cBhvr>
                                        <p:cTn id="94" dur="26">
                                          <p:stCondLst>
                                            <p:cond delay="1642"/>
                                          </p:stCondLst>
                                        </p:cTn>
                                        <p:tgtEl>
                                          <p:spTgt spid="6">
                                            <p:txEl>
                                              <p:pRg st="0" end="0"/>
                                            </p:txEl>
                                          </p:spTgt>
                                        </p:tgtEl>
                                      </p:cBhvr>
                                      <p:to x="100000" y="90000"/>
                                    </p:animScale>
                                    <p:animScale>
                                      <p:cBhvr>
                                        <p:cTn id="95" dur="166" decel="50000">
                                          <p:stCondLst>
                                            <p:cond delay="1668"/>
                                          </p:stCondLst>
                                        </p:cTn>
                                        <p:tgtEl>
                                          <p:spTgt spid="6">
                                            <p:txEl>
                                              <p:pRg st="0" end="0"/>
                                            </p:txEl>
                                          </p:spTgt>
                                        </p:tgtEl>
                                      </p:cBhvr>
                                      <p:to x="100000" y="100000"/>
                                    </p:animScale>
                                    <p:animScale>
                                      <p:cBhvr>
                                        <p:cTn id="96" dur="26">
                                          <p:stCondLst>
                                            <p:cond delay="1808"/>
                                          </p:stCondLst>
                                        </p:cTn>
                                        <p:tgtEl>
                                          <p:spTgt spid="6">
                                            <p:txEl>
                                              <p:pRg st="0" end="0"/>
                                            </p:txEl>
                                          </p:spTgt>
                                        </p:tgtEl>
                                      </p:cBhvr>
                                      <p:to x="100000" y="95000"/>
                                    </p:animScale>
                                    <p:animScale>
                                      <p:cBhvr>
                                        <p:cTn id="97" dur="166" decel="50000">
                                          <p:stCondLst>
                                            <p:cond delay="1834"/>
                                          </p:stCondLst>
                                        </p:cTn>
                                        <p:tgtEl>
                                          <p:spTgt spid="6">
                                            <p:txEl>
                                              <p:pRg st="0" end="0"/>
                                            </p:txEl>
                                          </p:spTgt>
                                        </p:tgtEl>
                                      </p:cBhvr>
                                      <p:to x="100000" y="100000"/>
                                    </p:animScale>
                                  </p:childTnLst>
                                </p:cTn>
                              </p:par>
                            </p:childTnLst>
                          </p:cTn>
                        </p:par>
                        <p:par>
                          <p:cTn id="98" fill="hold">
                            <p:stCondLst>
                              <p:cond delay="16500"/>
                            </p:stCondLst>
                            <p:childTnLst>
                              <p:par>
                                <p:cTn id="99" presetID="26" presetClass="entr" presetSubtype="0" fill="hold" grpId="0" nodeType="afterEffect">
                                  <p:stCondLst>
                                    <p:cond delay="0"/>
                                  </p:stCondLst>
                                  <p:childTnLst>
                                    <p:set>
                                      <p:cBhvr>
                                        <p:cTn id="100" dur="1" fill="hold">
                                          <p:stCondLst>
                                            <p:cond delay="0"/>
                                          </p:stCondLst>
                                        </p:cTn>
                                        <p:tgtEl>
                                          <p:spTgt spid="6">
                                            <p:txEl>
                                              <p:pRg st="1" end="1"/>
                                            </p:txEl>
                                          </p:spTgt>
                                        </p:tgtEl>
                                        <p:attrNameLst>
                                          <p:attrName>style.visibility</p:attrName>
                                        </p:attrNameLst>
                                      </p:cBhvr>
                                      <p:to>
                                        <p:strVal val="visible"/>
                                      </p:to>
                                    </p:set>
                                    <p:animEffect transition="in" filter="wipe(down)">
                                      <p:cBhvr>
                                        <p:cTn id="101" dur="580">
                                          <p:stCondLst>
                                            <p:cond delay="0"/>
                                          </p:stCondLst>
                                        </p:cTn>
                                        <p:tgtEl>
                                          <p:spTgt spid="6">
                                            <p:txEl>
                                              <p:pRg st="1" end="1"/>
                                            </p:txEl>
                                          </p:spTgt>
                                        </p:tgtEl>
                                      </p:cBhvr>
                                    </p:animEffect>
                                    <p:anim calcmode="lin" valueType="num">
                                      <p:cBhvr>
                                        <p:cTn id="102"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6">
                                            <p:txEl>
                                              <p:pRg st="1" end="1"/>
                                            </p:txEl>
                                          </p:spTgt>
                                        </p:tgtEl>
                                      </p:cBhvr>
                                      <p:to x="100000" y="60000"/>
                                    </p:animScale>
                                    <p:animScale>
                                      <p:cBhvr>
                                        <p:cTn id="108" dur="166" decel="50000">
                                          <p:stCondLst>
                                            <p:cond delay="676"/>
                                          </p:stCondLst>
                                        </p:cTn>
                                        <p:tgtEl>
                                          <p:spTgt spid="6">
                                            <p:txEl>
                                              <p:pRg st="1" end="1"/>
                                            </p:txEl>
                                          </p:spTgt>
                                        </p:tgtEl>
                                      </p:cBhvr>
                                      <p:to x="100000" y="100000"/>
                                    </p:animScale>
                                    <p:animScale>
                                      <p:cBhvr>
                                        <p:cTn id="109" dur="26">
                                          <p:stCondLst>
                                            <p:cond delay="1312"/>
                                          </p:stCondLst>
                                        </p:cTn>
                                        <p:tgtEl>
                                          <p:spTgt spid="6">
                                            <p:txEl>
                                              <p:pRg st="1" end="1"/>
                                            </p:txEl>
                                          </p:spTgt>
                                        </p:tgtEl>
                                      </p:cBhvr>
                                      <p:to x="100000" y="80000"/>
                                    </p:animScale>
                                    <p:animScale>
                                      <p:cBhvr>
                                        <p:cTn id="110" dur="166" decel="50000">
                                          <p:stCondLst>
                                            <p:cond delay="1338"/>
                                          </p:stCondLst>
                                        </p:cTn>
                                        <p:tgtEl>
                                          <p:spTgt spid="6">
                                            <p:txEl>
                                              <p:pRg st="1" end="1"/>
                                            </p:txEl>
                                          </p:spTgt>
                                        </p:tgtEl>
                                      </p:cBhvr>
                                      <p:to x="100000" y="100000"/>
                                    </p:animScale>
                                    <p:animScale>
                                      <p:cBhvr>
                                        <p:cTn id="111" dur="26">
                                          <p:stCondLst>
                                            <p:cond delay="1642"/>
                                          </p:stCondLst>
                                        </p:cTn>
                                        <p:tgtEl>
                                          <p:spTgt spid="6">
                                            <p:txEl>
                                              <p:pRg st="1" end="1"/>
                                            </p:txEl>
                                          </p:spTgt>
                                        </p:tgtEl>
                                      </p:cBhvr>
                                      <p:to x="100000" y="90000"/>
                                    </p:animScale>
                                    <p:animScale>
                                      <p:cBhvr>
                                        <p:cTn id="112" dur="166" decel="50000">
                                          <p:stCondLst>
                                            <p:cond delay="1668"/>
                                          </p:stCondLst>
                                        </p:cTn>
                                        <p:tgtEl>
                                          <p:spTgt spid="6">
                                            <p:txEl>
                                              <p:pRg st="1" end="1"/>
                                            </p:txEl>
                                          </p:spTgt>
                                        </p:tgtEl>
                                      </p:cBhvr>
                                      <p:to x="100000" y="100000"/>
                                    </p:animScale>
                                    <p:animScale>
                                      <p:cBhvr>
                                        <p:cTn id="113" dur="26">
                                          <p:stCondLst>
                                            <p:cond delay="1808"/>
                                          </p:stCondLst>
                                        </p:cTn>
                                        <p:tgtEl>
                                          <p:spTgt spid="6">
                                            <p:txEl>
                                              <p:pRg st="1" end="1"/>
                                            </p:txEl>
                                          </p:spTgt>
                                        </p:tgtEl>
                                      </p:cBhvr>
                                      <p:to x="100000" y="95000"/>
                                    </p:animScale>
                                    <p:animScale>
                                      <p:cBhvr>
                                        <p:cTn id="114" dur="166" decel="50000">
                                          <p:stCondLst>
                                            <p:cond delay="1834"/>
                                          </p:stCondLst>
                                        </p:cTn>
                                        <p:tgtEl>
                                          <p:spTgt spid="6">
                                            <p:txEl>
                                              <p:pRg st="1" end="1"/>
                                            </p:txEl>
                                          </p:spTgt>
                                        </p:tgtEl>
                                      </p:cBhvr>
                                      <p:to x="100000" y="100000"/>
                                    </p:animScale>
                                  </p:childTnLst>
                                </p:cTn>
                              </p:par>
                            </p:childTnLst>
                          </p:cTn>
                        </p:par>
                        <p:par>
                          <p:cTn id="115" fill="hold">
                            <p:stCondLst>
                              <p:cond delay="18500"/>
                            </p:stCondLst>
                            <p:childTnLst>
                              <p:par>
                                <p:cTn id="116" presetID="26" presetClass="entr" presetSubtype="0" fill="hold" grpId="0" nodeType="afterEffect">
                                  <p:stCondLst>
                                    <p:cond delay="0"/>
                                  </p:stCondLst>
                                  <p:childTnLst>
                                    <p:set>
                                      <p:cBhvr>
                                        <p:cTn id="117" dur="1" fill="hold">
                                          <p:stCondLst>
                                            <p:cond delay="0"/>
                                          </p:stCondLst>
                                        </p:cTn>
                                        <p:tgtEl>
                                          <p:spTgt spid="6">
                                            <p:txEl>
                                              <p:pRg st="2" end="2"/>
                                            </p:txEl>
                                          </p:spTgt>
                                        </p:tgtEl>
                                        <p:attrNameLst>
                                          <p:attrName>style.visibility</p:attrName>
                                        </p:attrNameLst>
                                      </p:cBhvr>
                                      <p:to>
                                        <p:strVal val="visible"/>
                                      </p:to>
                                    </p:set>
                                    <p:animEffect transition="in" filter="wipe(down)">
                                      <p:cBhvr>
                                        <p:cTn id="118" dur="580">
                                          <p:stCondLst>
                                            <p:cond delay="0"/>
                                          </p:stCondLst>
                                        </p:cTn>
                                        <p:tgtEl>
                                          <p:spTgt spid="6">
                                            <p:txEl>
                                              <p:pRg st="2" end="2"/>
                                            </p:txEl>
                                          </p:spTgt>
                                        </p:tgtEl>
                                      </p:cBhvr>
                                    </p:animEffect>
                                    <p:anim calcmode="lin" valueType="num">
                                      <p:cBhvr>
                                        <p:cTn id="119"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24" dur="26">
                                          <p:stCondLst>
                                            <p:cond delay="650"/>
                                          </p:stCondLst>
                                        </p:cTn>
                                        <p:tgtEl>
                                          <p:spTgt spid="6">
                                            <p:txEl>
                                              <p:pRg st="2" end="2"/>
                                            </p:txEl>
                                          </p:spTgt>
                                        </p:tgtEl>
                                      </p:cBhvr>
                                      <p:to x="100000" y="60000"/>
                                    </p:animScale>
                                    <p:animScale>
                                      <p:cBhvr>
                                        <p:cTn id="125" dur="166" decel="50000">
                                          <p:stCondLst>
                                            <p:cond delay="676"/>
                                          </p:stCondLst>
                                        </p:cTn>
                                        <p:tgtEl>
                                          <p:spTgt spid="6">
                                            <p:txEl>
                                              <p:pRg st="2" end="2"/>
                                            </p:txEl>
                                          </p:spTgt>
                                        </p:tgtEl>
                                      </p:cBhvr>
                                      <p:to x="100000" y="100000"/>
                                    </p:animScale>
                                    <p:animScale>
                                      <p:cBhvr>
                                        <p:cTn id="126" dur="26">
                                          <p:stCondLst>
                                            <p:cond delay="1312"/>
                                          </p:stCondLst>
                                        </p:cTn>
                                        <p:tgtEl>
                                          <p:spTgt spid="6">
                                            <p:txEl>
                                              <p:pRg st="2" end="2"/>
                                            </p:txEl>
                                          </p:spTgt>
                                        </p:tgtEl>
                                      </p:cBhvr>
                                      <p:to x="100000" y="80000"/>
                                    </p:animScale>
                                    <p:animScale>
                                      <p:cBhvr>
                                        <p:cTn id="127" dur="166" decel="50000">
                                          <p:stCondLst>
                                            <p:cond delay="1338"/>
                                          </p:stCondLst>
                                        </p:cTn>
                                        <p:tgtEl>
                                          <p:spTgt spid="6">
                                            <p:txEl>
                                              <p:pRg st="2" end="2"/>
                                            </p:txEl>
                                          </p:spTgt>
                                        </p:tgtEl>
                                      </p:cBhvr>
                                      <p:to x="100000" y="100000"/>
                                    </p:animScale>
                                    <p:animScale>
                                      <p:cBhvr>
                                        <p:cTn id="128" dur="26">
                                          <p:stCondLst>
                                            <p:cond delay="1642"/>
                                          </p:stCondLst>
                                        </p:cTn>
                                        <p:tgtEl>
                                          <p:spTgt spid="6">
                                            <p:txEl>
                                              <p:pRg st="2" end="2"/>
                                            </p:txEl>
                                          </p:spTgt>
                                        </p:tgtEl>
                                      </p:cBhvr>
                                      <p:to x="100000" y="90000"/>
                                    </p:animScale>
                                    <p:animScale>
                                      <p:cBhvr>
                                        <p:cTn id="129" dur="166" decel="50000">
                                          <p:stCondLst>
                                            <p:cond delay="1668"/>
                                          </p:stCondLst>
                                        </p:cTn>
                                        <p:tgtEl>
                                          <p:spTgt spid="6">
                                            <p:txEl>
                                              <p:pRg st="2" end="2"/>
                                            </p:txEl>
                                          </p:spTgt>
                                        </p:tgtEl>
                                      </p:cBhvr>
                                      <p:to x="100000" y="100000"/>
                                    </p:animScale>
                                    <p:animScale>
                                      <p:cBhvr>
                                        <p:cTn id="130" dur="26">
                                          <p:stCondLst>
                                            <p:cond delay="1808"/>
                                          </p:stCondLst>
                                        </p:cTn>
                                        <p:tgtEl>
                                          <p:spTgt spid="6">
                                            <p:txEl>
                                              <p:pRg st="2" end="2"/>
                                            </p:txEl>
                                          </p:spTgt>
                                        </p:tgtEl>
                                      </p:cBhvr>
                                      <p:to x="100000" y="95000"/>
                                    </p:animScale>
                                    <p:animScale>
                                      <p:cBhvr>
                                        <p:cTn id="131"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uiExpand="1" build="p" animBg="1"/>
      <p:bldP spid="5" grpId="0" uiExpand="1" build="p" animBg="1"/>
      <p:bldP spid="6"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1083</TotalTime>
  <Words>1170</Words>
  <Application>Microsoft Office PowerPoint</Application>
  <PresentationFormat>On-screen Show (4:3)</PresentationFormat>
  <Paragraphs>101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vt:lpstr>
      <vt:lpstr>Slide 2</vt:lpstr>
      <vt:lpstr>X-RAY DIFFRACTION (XRD)</vt:lpstr>
      <vt:lpstr>Slide 4</vt:lpstr>
      <vt:lpstr>ADVANTAGES AND DISADVANTAGES OF AFM</vt:lpstr>
      <vt:lpstr>Slide 6</vt:lpstr>
      <vt:lpstr>Slide 7</vt:lpstr>
      <vt:lpstr>Slide 8</vt:lpstr>
      <vt:lpstr>MERITS AND DEMERITS OF STM</vt:lpstr>
      <vt:lpstr>Slide 10</vt:lpstr>
      <vt:lpstr>Slide 11</vt:lpstr>
      <vt:lpstr> 2.SCANNING ELECTRON MICROSCOPE(SEM)</vt:lpstr>
      <vt:lpstr>            SEM  image of a micro pollen grain</vt:lpstr>
      <vt:lpstr>PROPERTIES OF NANOPARTICLES</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mypc</cp:lastModifiedBy>
  <cp:revision>87</cp:revision>
  <dcterms:created xsi:type="dcterms:W3CDTF">2019-03-15T15:09:37Z</dcterms:created>
  <dcterms:modified xsi:type="dcterms:W3CDTF">2019-08-17T05:57:23Z</dcterms:modified>
</cp:coreProperties>
</file>