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91" r:id="rId10"/>
    <p:sldId id="292" r:id="rId11"/>
    <p:sldId id="293" r:id="rId12"/>
    <p:sldId id="29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52400" y="6400800"/>
            <a:ext cx="1219200" cy="32067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6/17/2015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524000" y="6416675"/>
            <a:ext cx="5410200" cy="365125"/>
          </a:xfrm>
        </p:spPr>
        <p:txBody>
          <a:bodyPr/>
          <a:lstStyle/>
          <a:p>
            <a:r>
              <a:rPr lang="en-US" dirty="0" smtClean="0"/>
              <a:t>The Earth’s Atmosphere &amp; Ionosphere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5200" y="6416675"/>
            <a:ext cx="16764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Dr. </a:t>
            </a:r>
            <a:r>
              <a:rPr lang="en-US" dirty="0" err="1" smtClean="0"/>
              <a:t>Tiju</a:t>
            </a:r>
            <a:r>
              <a:rPr lang="en-US" dirty="0" smtClean="0"/>
              <a:t> Joseph Mathew</a:t>
            </a: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6553200"/>
            <a:ext cx="9144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dirty="0" smtClean="0"/>
              <a:t>The</a:t>
            </a:r>
            <a:r>
              <a:rPr lang="en-US" baseline="0" dirty="0" smtClean="0"/>
              <a:t> Earth’s Atmosphere &amp; Ionosphere				      Dr. </a:t>
            </a:r>
            <a:r>
              <a:rPr lang="en-US" baseline="0" dirty="0" err="1" smtClean="0"/>
              <a:t>Tiju</a:t>
            </a:r>
            <a:r>
              <a:rPr lang="en-US" baseline="0" dirty="0" smtClean="0"/>
              <a:t> Joseph Mathew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E76C76-0394-464E-ACD5-851F3E90DDD6}" type="datetimeFigureOut">
              <a:rPr lang="en-US" smtClean="0"/>
              <a:pPr/>
              <a:t>8/15/2019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48A77-EFEC-41AB-A2FF-200FC9763F0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84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600200"/>
            <a:ext cx="8915400" cy="2057400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Earth’s Atmosphere</a:t>
            </a:r>
            <a:b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&amp;</a:t>
            </a:r>
            <a:b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en-US" sz="6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Ionosphere</a:t>
            </a:r>
            <a:endParaRPr lang="en-US" sz="6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00600"/>
            <a:ext cx="6400800" cy="160020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en-US" dirty="0" smtClean="0">
                <a:latin typeface="Comic Sans MS" pitchFamily="66" charset="0"/>
              </a:rPr>
              <a:t>       </a:t>
            </a:r>
            <a:endParaRPr lang="en-US" dirty="0" smtClean="0">
              <a:latin typeface="Comic Sans MS" pitchFamily="66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</a:rPr>
              <a:t>Dr. </a:t>
            </a:r>
            <a:r>
              <a:rPr lang="en-US" b="1" dirty="0" err="1" smtClean="0">
                <a:solidFill>
                  <a:schemeClr val="tx1"/>
                </a:solidFill>
                <a:latin typeface="Lucida Calligraphy" pitchFamily="66" charset="0"/>
              </a:rPr>
              <a:t>Tiju</a:t>
            </a:r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</a:rPr>
              <a:t> Joseph Mathew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</a:rPr>
              <a:t>Asst. Professor, Dept. of Physics,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Lucida Calligraphy" pitchFamily="66" charset="0"/>
              </a:rPr>
              <a:t>Christian College, Chengannur</a:t>
            </a:r>
          </a:p>
          <a:p>
            <a:endParaRPr lang="en-US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30314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Variations In Ionosphere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600200"/>
            <a:ext cx="77724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Regular Variations</a:t>
            </a:r>
            <a:r>
              <a:rPr lang="en-US" sz="2800" dirty="0" smtClean="0"/>
              <a:t>  - </a:t>
            </a:r>
            <a:r>
              <a:rPr lang="en-US" sz="3200" dirty="0" smtClean="0"/>
              <a:t>Occurs in Cycle</a:t>
            </a:r>
          </a:p>
          <a:p>
            <a:endParaRPr lang="en-US" sz="32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800" dirty="0" smtClean="0"/>
              <a:t>Diurnal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800" dirty="0" smtClean="0"/>
              <a:t>Seasonal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800" dirty="0" smtClean="0"/>
              <a:t>Solar Cycle</a:t>
            </a:r>
          </a:p>
          <a:p>
            <a:pPr marL="342900" indent="-342900"/>
            <a:endParaRPr lang="en-US" sz="2800" dirty="0" smtClean="0"/>
          </a:p>
          <a:p>
            <a:pPr marL="342900" indent="-342900"/>
            <a:r>
              <a:rPr lang="en-US" sz="3600" b="1" dirty="0" smtClean="0"/>
              <a:t>Irregular Variations </a:t>
            </a:r>
            <a:r>
              <a:rPr lang="en-US" sz="2800" dirty="0" smtClean="0"/>
              <a:t>-  </a:t>
            </a:r>
            <a:r>
              <a:rPr lang="en-US" sz="3200" dirty="0" smtClean="0"/>
              <a:t>Occurs Abnormally</a:t>
            </a:r>
          </a:p>
          <a:p>
            <a:pPr marL="342900" indent="-342900"/>
            <a:endParaRPr lang="en-US" sz="32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US" sz="2800" dirty="0" smtClean="0"/>
              <a:t>Sudden Ionospheric Disturbances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en-US" sz="2800" dirty="0" smtClean="0"/>
              <a:t>Ionospheric Storms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24400" y="228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Diurnal Variation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2192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b="1" dirty="0" smtClean="0"/>
              <a:t> Result of Earth’s Rotation</a:t>
            </a:r>
            <a:endParaRPr lang="en-US" sz="3200" b="1" dirty="0"/>
          </a:p>
        </p:txBody>
      </p:sp>
      <p:pic>
        <p:nvPicPr>
          <p:cNvPr id="69634" name="Picture 2" descr="Related 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438400"/>
            <a:ext cx="2743200" cy="3505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019800" y="2286000"/>
            <a:ext cx="3124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Daytime</a:t>
            </a:r>
          </a:p>
          <a:p>
            <a:endParaRPr lang="en-US" sz="2800" dirty="0" smtClean="0"/>
          </a:p>
          <a:p>
            <a:r>
              <a:rPr lang="en-US" sz="2800" dirty="0" smtClean="0"/>
              <a:t>Photoionization Begins</a:t>
            </a:r>
          </a:p>
          <a:p>
            <a:endParaRPr lang="en-US" sz="2800" dirty="0" smtClean="0"/>
          </a:p>
          <a:p>
            <a:r>
              <a:rPr lang="en-US" sz="2800" dirty="0" smtClean="0"/>
              <a:t>F separated     F1+F2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2286000"/>
            <a:ext cx="2971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Night time</a:t>
            </a:r>
            <a:endParaRPr lang="en-US" dirty="0" smtClean="0"/>
          </a:p>
          <a:p>
            <a:endParaRPr lang="en-US" sz="2800" dirty="0" smtClean="0"/>
          </a:p>
          <a:p>
            <a:r>
              <a:rPr lang="en-US" sz="2800" dirty="0" smtClean="0"/>
              <a:t>Photoionization Stops</a:t>
            </a:r>
          </a:p>
          <a:p>
            <a:r>
              <a:rPr lang="en-US" sz="2800" dirty="0" smtClean="0"/>
              <a:t>Recombination Begins</a:t>
            </a:r>
          </a:p>
          <a:p>
            <a:endParaRPr lang="en-US" sz="2800" dirty="0" smtClean="0"/>
          </a:p>
          <a:p>
            <a:r>
              <a:rPr lang="en-US" sz="2800" dirty="0" smtClean="0"/>
              <a:t>D Vanishes</a:t>
            </a:r>
          </a:p>
          <a:p>
            <a:r>
              <a:rPr lang="en-US" sz="2800" dirty="0" smtClean="0"/>
              <a:t>F1 &amp; F2  merges together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97531" y="2967335"/>
            <a:ext cx="31489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Thank You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Blessy\Downloads\Atmosphere_with_Ionosphere.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2362200"/>
            <a:ext cx="4188710" cy="4191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0"/>
            <a:ext cx="6400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The Earth’s Atmosphere</a:t>
            </a:r>
          </a:p>
          <a:p>
            <a:pPr algn="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&amp;</a:t>
            </a:r>
          </a:p>
          <a:p>
            <a:pPr algn="r"/>
            <a:r>
              <a:rPr lang="en-US" sz="48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Ionosphere</a:t>
            </a:r>
            <a:endParaRPr lang="en-US" sz="48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648200" y="3352800"/>
            <a:ext cx="449580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u="sng" dirty="0" smtClean="0"/>
              <a:t>The Ionosphere</a:t>
            </a:r>
            <a:r>
              <a:rPr lang="en-US" sz="2800" b="1" dirty="0" smtClean="0"/>
              <a:t> </a:t>
            </a:r>
          </a:p>
          <a:p>
            <a:endParaRPr lang="en-US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The ionized part of Earth's upper atmosphere.</a:t>
            </a:r>
          </a:p>
          <a:p>
            <a:pPr>
              <a:buFont typeface="Wingdings" pitchFamily="2" charset="2"/>
              <a:buChar char="ü"/>
            </a:pPr>
            <a:endParaRPr lang="en-US" sz="2800" dirty="0" smtClean="0"/>
          </a:p>
          <a:p>
            <a:pPr>
              <a:buFont typeface="Wingdings" pitchFamily="2" charset="2"/>
              <a:buChar char="ü"/>
            </a:pPr>
            <a:r>
              <a:rPr lang="en-US" sz="2800" dirty="0" smtClean="0"/>
              <a:t> Ionized by solar radiation.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D:\M.Phil\Project\ppt\current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371600"/>
            <a:ext cx="3886200" cy="4800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038600" y="1981200"/>
            <a:ext cx="51054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</a:t>
            </a:r>
            <a:r>
              <a:rPr lang="en-US" sz="2800" baseline="-25000" dirty="0" smtClean="0"/>
              <a:t>i</a:t>
            </a:r>
            <a:r>
              <a:rPr lang="en-US" sz="2800" dirty="0" smtClean="0"/>
              <a:t> = N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= N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Photoionization + Recombination</a:t>
            </a:r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/>
              <a:t>F – Peak  at 300km</a:t>
            </a:r>
            <a:r>
              <a:rPr lang="en-US" sz="2800" baseline="-25000" dirty="0" smtClean="0"/>
              <a:t>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429000" y="130314"/>
            <a:ext cx="5715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Electron Density Profile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Blessy\Downloads\400px-Ionosphere_Layers_en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787" y="685800"/>
            <a:ext cx="4619413" cy="33528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00600" y="1371600"/>
            <a:ext cx="4343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D region 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   Region below 90 kms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   Electrons and ions are controlled by magnetic field.</a:t>
            </a:r>
          </a:p>
          <a:p>
            <a:pPr lvl="1"/>
            <a:r>
              <a:rPr lang="en-US" sz="2400" dirty="0" smtClean="0"/>
              <a:t> </a:t>
            </a:r>
          </a:p>
          <a:p>
            <a:endParaRPr lang="en-US" sz="2400" dirty="0" smtClean="0"/>
          </a:p>
          <a:p>
            <a:r>
              <a:rPr lang="en-US" sz="2400" b="1" dirty="0" smtClean="0"/>
              <a:t>E region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   Region between  90 – 150 kms</a:t>
            </a:r>
          </a:p>
          <a:p>
            <a:pPr lvl="1">
              <a:buFont typeface="Courier New" pitchFamily="49" charset="0"/>
              <a:buChar char="o"/>
            </a:pPr>
            <a:r>
              <a:rPr lang="en-US" sz="2400" dirty="0" smtClean="0"/>
              <a:t>   Ion movement is controlled by neutral wind &amp; Electron movement by geomagnetic field.</a:t>
            </a:r>
          </a:p>
          <a:p>
            <a:pPr lvl="1">
              <a:buFont typeface="Courier New" pitchFamily="49" charset="0"/>
              <a:buChar char="o"/>
            </a:pP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951744"/>
            <a:ext cx="5105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F region 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 Region having highest concentration       of free electrons and ions.</a:t>
            </a:r>
          </a:p>
          <a:p>
            <a:pPr>
              <a:buFont typeface="Courier New" pitchFamily="49" charset="0"/>
              <a:buChar char="o"/>
            </a:pPr>
            <a:r>
              <a:rPr lang="en-US" sz="2400" dirty="0" smtClean="0"/>
              <a:t>   Ion movement and Electron movement is controlled by geomagnetic field.</a:t>
            </a:r>
          </a:p>
          <a:p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6477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86200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733800" y="304800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Layers of Ionosphere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057400"/>
            <a:ext cx="80010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200" dirty="0" smtClean="0"/>
              <a:t>   Sensitive Monitor of Atmospheric Events.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  Sensitive Monitor of Solar Phenomena.</a:t>
            </a:r>
          </a:p>
          <a:p>
            <a:pPr>
              <a:buFont typeface="Wingdings" pitchFamily="2" charset="2"/>
              <a:buChar char="v"/>
            </a:pPr>
            <a:endParaRPr lang="en-US" sz="3200" dirty="0" smtClean="0"/>
          </a:p>
          <a:p>
            <a:pPr>
              <a:buFont typeface="Wingdings" pitchFamily="2" charset="2"/>
              <a:buChar char="v"/>
            </a:pPr>
            <a:r>
              <a:rPr lang="en-US" sz="3200" dirty="0" smtClean="0"/>
              <a:t>   Wave guide for Radio wave Propagation</a:t>
            </a:r>
          </a:p>
          <a:p>
            <a:pPr>
              <a:buFont typeface="Wingdings" pitchFamily="2" charset="2"/>
              <a:buChar char="v"/>
            </a:pP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-28039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Importance of </a:t>
            </a:r>
          </a:p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Ionospheric Studies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C:\Users\Blessy\Downloads\Capture r.PNG"/>
          <p:cNvPicPr>
            <a:picLocks noChangeAspect="1" noChangeArrowheads="1"/>
          </p:cNvPicPr>
          <p:nvPr/>
        </p:nvPicPr>
        <p:blipFill>
          <a:blip r:embed="rId2"/>
          <a:srcRect l="1239" t="18964" r="50000" b="52821"/>
          <a:stretch>
            <a:fillRect/>
          </a:stretch>
        </p:blipFill>
        <p:spPr bwMode="auto">
          <a:xfrm>
            <a:off x="228600" y="1295400"/>
            <a:ext cx="4495800" cy="2057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2" descr="C:\Users\Blessy\Downloads\Capture r.PNG"/>
          <p:cNvPicPr>
            <a:picLocks noChangeAspect="1" noChangeArrowheads="1"/>
          </p:cNvPicPr>
          <p:nvPr/>
        </p:nvPicPr>
        <p:blipFill>
          <a:blip r:embed="rId2"/>
          <a:srcRect l="53112" t="59875" r="2276" b="16142"/>
          <a:stretch>
            <a:fillRect/>
          </a:stretch>
        </p:blipFill>
        <p:spPr bwMode="auto">
          <a:xfrm>
            <a:off x="228600" y="4038600"/>
            <a:ext cx="4495800" cy="2362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04800" y="3429000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Ground based Navigation System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6488668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Space based GPS system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981200" y="-28039"/>
            <a:ext cx="716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Ionospheric Effect on </a:t>
            </a:r>
          </a:p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Navigation System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86021" y="2362200"/>
            <a:ext cx="4257979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Image result for virtual height of ionosphe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600200"/>
            <a:ext cx="8001000" cy="4953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4600" y="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Radio Wave Refraction in Ionosphere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752600"/>
            <a:ext cx="65532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858000" y="2514600"/>
            <a:ext cx="2286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Critical Frequency (foF2)</a:t>
            </a:r>
          </a:p>
          <a:p>
            <a:endParaRPr lang="en-US" sz="2400" dirty="0" smtClean="0"/>
          </a:p>
          <a:p>
            <a:r>
              <a:rPr lang="en-US" sz="2400" dirty="0" smtClean="0"/>
              <a:t>Peak Height (hmF2)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38400" y="0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Radio Wave Refraction in Ionosphere </a:t>
            </a:r>
            <a:endParaRPr lang="en-US" sz="40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2362200"/>
            <a:ext cx="84582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refractive index ,</a:t>
            </a:r>
          </a:p>
          <a:p>
            <a:endParaRPr lang="en-US" sz="2400" b="1" dirty="0" smtClean="0"/>
          </a:p>
          <a:p>
            <a:r>
              <a:rPr lang="en-US" sz="2400" dirty="0" smtClean="0"/>
              <a:t>A transmitted wave reflects when the</a:t>
            </a:r>
          </a:p>
          <a:p>
            <a:endParaRPr lang="en-US" sz="2400" dirty="0" smtClean="0"/>
          </a:p>
          <a:p>
            <a:r>
              <a:rPr lang="en-US" sz="2400" b="1" dirty="0" smtClean="0"/>
              <a:t>Frequency of transmitted wave = Plasma frequency</a:t>
            </a:r>
          </a:p>
          <a:p>
            <a:endParaRPr lang="en-US" sz="2400" dirty="0" smtClean="0"/>
          </a:p>
          <a:p>
            <a:r>
              <a:rPr lang="en-US" sz="2400" b="1" dirty="0" smtClean="0"/>
              <a:t>Plasma Frequency,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" name="Picture 9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2362200"/>
            <a:ext cx="1676400" cy="838200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648200"/>
            <a:ext cx="1600200" cy="85975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124200" y="0"/>
            <a:ext cx="6019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Parameters affecting the Refractive Index</a:t>
            </a:r>
          </a:p>
          <a:p>
            <a:pPr lvl="3">
              <a:buFont typeface="Courier New" pitchFamily="49" charset="0"/>
              <a:buChar char="o"/>
            </a:pPr>
            <a:r>
              <a:rPr lang="en-US" sz="2400" dirty="0" smtClean="0"/>
              <a:t>  Frequency of Transmitting Wave</a:t>
            </a:r>
          </a:p>
          <a:p>
            <a:pPr lvl="3">
              <a:buFont typeface="Courier New" pitchFamily="49" charset="0"/>
              <a:buChar char="o"/>
            </a:pPr>
            <a:r>
              <a:rPr lang="en-US" sz="2400" dirty="0" smtClean="0"/>
              <a:t>  Number Density of Electrons</a:t>
            </a:r>
          </a:p>
        </p:txBody>
      </p:sp>
      <p:pic>
        <p:nvPicPr>
          <p:cNvPr id="7" name="Picture 2" descr="C:\Users\Blessy\Downloads\ionosphereradiowav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8968" y="2133600"/>
            <a:ext cx="2715032" cy="17526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914400" y="5867400"/>
            <a:ext cx="693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</a:rPr>
              <a:t>Vertical Ionospheric Sounding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924</TotalTime>
  <Words>245</Words>
  <Application>Microsoft Office PowerPoint</Application>
  <PresentationFormat>On-screen Show (4:3)</PresentationFormat>
  <Paragraphs>87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The Earth’s Atmosphere &amp; Ionosphere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Nano material Characterization - Techniques</dc:title>
  <dc:creator>Samsung</dc:creator>
  <cp:lastModifiedBy>Admin</cp:lastModifiedBy>
  <cp:revision>45</cp:revision>
  <dcterms:created xsi:type="dcterms:W3CDTF">2015-06-15T02:10:26Z</dcterms:created>
  <dcterms:modified xsi:type="dcterms:W3CDTF">2019-08-15T09:17:53Z</dcterms:modified>
</cp:coreProperties>
</file>