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</p:sldMasterIdLst>
  <p:sldIdLst>
    <p:sldId id="282" r:id="rId2"/>
    <p:sldId id="287" r:id="rId3"/>
    <p:sldId id="288" r:id="rId4"/>
    <p:sldId id="289" r:id="rId5"/>
    <p:sldId id="290" r:id="rId6"/>
    <p:sldId id="292" r:id="rId7"/>
    <p:sldId id="293" r:id="rId8"/>
    <p:sldId id="257" r:id="rId9"/>
    <p:sldId id="294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307" r:id="rId19"/>
    <p:sldId id="295" r:id="rId20"/>
    <p:sldId id="296" r:id="rId21"/>
    <p:sldId id="298" r:id="rId22"/>
    <p:sldId id="297" r:id="rId23"/>
    <p:sldId id="299" r:id="rId24"/>
    <p:sldId id="300" r:id="rId25"/>
    <p:sldId id="301" r:id="rId26"/>
    <p:sldId id="302" r:id="rId27"/>
    <p:sldId id="303" r:id="rId28"/>
    <p:sldId id="304" r:id="rId29"/>
    <p:sldId id="281" r:id="rId30"/>
    <p:sldId id="305" r:id="rId31"/>
    <p:sldId id="306" r:id="rId32"/>
    <p:sldId id="308" r:id="rId33"/>
    <p:sldId id="309" r:id="rId3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8/16/2019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0586125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52300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4839629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2197183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348930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9554563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4193247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3154513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2430373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6" y="2354670"/>
            <a:ext cx="6595533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918873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8488619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957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894930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8592767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0320958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769638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6095372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8221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69802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D8BD707-D9CF-40AE-B4C6-C98DA3205C09}" type="datetimeFigureOut">
              <a:rPr lang="en-US" smtClean="0"/>
              <a:pPr/>
              <a:t>8/16/2019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20953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  <p:sldLayoutId id="2147483739" r:id="rId13"/>
    <p:sldLayoutId id="2147483740" r:id="rId14"/>
    <p:sldLayoutId id="2147483741" r:id="rId15"/>
    <p:sldLayoutId id="2147483742" r:id="rId16"/>
    <p:sldLayoutId id="2147483743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" y="2362200"/>
            <a:ext cx="8763000" cy="1143000"/>
          </a:xfrm>
          <a:noFill/>
        </p:spPr>
        <p:txBody>
          <a:bodyPr>
            <a:normAutofit/>
          </a:bodyPr>
          <a:lstStyle/>
          <a:p>
            <a:pPr algn="ctr"/>
            <a:r>
              <a:rPr lang="en-US" sz="6600" b="1" dirty="0">
                <a:solidFill>
                  <a:srgbClr val="002060"/>
                </a:solidFill>
              </a:rPr>
              <a:t>TAXONOMY </a:t>
            </a:r>
            <a:endParaRPr lang="en-IN" sz="6600" b="1" dirty="0">
              <a:solidFill>
                <a:srgbClr val="00206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F90331F9-B85C-43B5-A947-D35D1755259B}"/>
              </a:ext>
            </a:extLst>
          </p:cNvPr>
          <p:cNvSpPr txBox="1"/>
          <p:nvPr/>
        </p:nvSpPr>
        <p:spPr>
          <a:xfrm>
            <a:off x="4876800" y="5142131"/>
            <a:ext cx="4267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----------------------------------------------------</a:t>
            </a:r>
          </a:p>
          <a:p>
            <a:r>
              <a:rPr lang="en-US" b="1" dirty="0">
                <a:solidFill>
                  <a:srgbClr val="002060"/>
                </a:solidFill>
              </a:rPr>
              <a:t>Dr. </a:t>
            </a:r>
            <a:r>
              <a:rPr lang="en-US" b="1" dirty="0" err="1">
                <a:solidFill>
                  <a:srgbClr val="002060"/>
                </a:solidFill>
              </a:rPr>
              <a:t>Fijesh</a:t>
            </a:r>
            <a:r>
              <a:rPr lang="en-US" b="1" dirty="0">
                <a:solidFill>
                  <a:srgbClr val="002060"/>
                </a:solidFill>
              </a:rPr>
              <a:t>. P. Vijayan</a:t>
            </a:r>
          </a:p>
          <a:p>
            <a:r>
              <a:rPr lang="en-US" b="1" dirty="0">
                <a:solidFill>
                  <a:srgbClr val="002060"/>
                </a:solidFill>
              </a:rPr>
              <a:t>Department of Botany</a:t>
            </a:r>
          </a:p>
          <a:p>
            <a:r>
              <a:rPr lang="en-US" b="1" dirty="0">
                <a:solidFill>
                  <a:srgbClr val="002060"/>
                </a:solidFill>
              </a:rPr>
              <a:t>Christian College, </a:t>
            </a:r>
            <a:r>
              <a:rPr lang="en-US" b="1" dirty="0" err="1">
                <a:solidFill>
                  <a:srgbClr val="002060"/>
                </a:solidFill>
              </a:rPr>
              <a:t>Chengannur</a:t>
            </a:r>
            <a:endParaRPr lang="en-US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9113" y="457200"/>
            <a:ext cx="4343399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3"/>
          <a:srcRect l="10390" r="7734"/>
          <a:stretch/>
        </p:blipFill>
        <p:spPr bwMode="auto">
          <a:xfrm>
            <a:off x="4832512" y="3048000"/>
            <a:ext cx="3854288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507976" y="5102423"/>
            <a:ext cx="14732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rgbClr val="C00000"/>
                </a:solidFill>
              </a:rPr>
              <a:t>Courtesy KFRI</a:t>
            </a:r>
            <a:endParaRPr lang="en-IN" sz="1400" i="1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68854" y="5635823"/>
            <a:ext cx="14732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rgbClr val="C00000"/>
                </a:solidFill>
              </a:rPr>
              <a:t>Courtesy KFRI</a:t>
            </a:r>
            <a:endParaRPr lang="en-IN" sz="1400" i="1" dirty="0">
              <a:solidFill>
                <a:srgbClr val="C0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AA5482A8-EC51-4E26-A093-458901C4AC12}"/>
              </a:ext>
            </a:extLst>
          </p:cNvPr>
          <p:cNvSpPr txBox="1"/>
          <p:nvPr/>
        </p:nvSpPr>
        <p:spPr>
          <a:xfrm>
            <a:off x="5275697" y="1781908"/>
            <a:ext cx="32587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/>
              <a:t>Nymphaea </a:t>
            </a:r>
            <a:r>
              <a:rPr lang="en-US" sz="2400" b="1" i="1" dirty="0" err="1"/>
              <a:t>micrantha</a:t>
            </a:r>
            <a:endParaRPr lang="en-US" sz="2400" b="1" i="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24054" y="5627293"/>
            <a:ext cx="468614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b="1" dirty="0"/>
              <a:t>Ambel , Neerambel, Periambel, Poothali ,Vellampel </a:t>
            </a:r>
            <a:endParaRPr lang="en-IN" sz="20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4805174" y="347051"/>
            <a:ext cx="3382175" cy="4305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67400" y="4331893"/>
            <a:ext cx="2362200" cy="2068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" y="406686"/>
            <a:ext cx="3886200" cy="5079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2514600" y="4800600"/>
            <a:ext cx="14732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rgbClr val="C00000"/>
                </a:solidFill>
              </a:rPr>
              <a:t>Courtesy KFRI</a:t>
            </a:r>
            <a:endParaRPr lang="en-IN" sz="1400" i="1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248400" y="3657600"/>
            <a:ext cx="14732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rgbClr val="C00000"/>
                </a:solidFill>
              </a:rPr>
              <a:t>Courtesy KFRI</a:t>
            </a:r>
            <a:endParaRPr lang="en-IN" sz="1400" i="1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19800" y="6550223"/>
            <a:ext cx="14732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rgbClr val="C00000"/>
                </a:solidFill>
              </a:rPr>
              <a:t>Courtesy KFRI</a:t>
            </a:r>
            <a:endParaRPr lang="en-IN" sz="1400" i="1" dirty="0">
              <a:solidFill>
                <a:srgbClr val="C0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DAD6462D-D44E-4390-9C69-695FF4E0CC6C}"/>
              </a:ext>
            </a:extLst>
          </p:cNvPr>
          <p:cNvSpPr txBox="1"/>
          <p:nvPr/>
        </p:nvSpPr>
        <p:spPr>
          <a:xfrm>
            <a:off x="4983793" y="347159"/>
            <a:ext cx="32587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/>
              <a:t>Nymphaea </a:t>
            </a:r>
            <a:r>
              <a:rPr lang="en-US" sz="2400" b="1" i="1" dirty="0" err="1"/>
              <a:t>nouchali</a:t>
            </a:r>
            <a:endParaRPr lang="en-US" sz="2400" b="1" i="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380999"/>
            <a:ext cx="7017716" cy="4492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3"/>
          <a:srcRect l="18160" r="19107"/>
          <a:stretch/>
        </p:blipFill>
        <p:spPr bwMode="auto">
          <a:xfrm>
            <a:off x="5791200" y="3657600"/>
            <a:ext cx="28956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5925492" y="6109435"/>
            <a:ext cx="14732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rgbClr val="C00000"/>
                </a:solidFill>
              </a:rPr>
              <a:t>Courtesy KFRI</a:t>
            </a:r>
            <a:endParaRPr lang="en-IN" sz="1400" i="1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6775" y="4343400"/>
            <a:ext cx="14732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rgbClr val="C00000"/>
                </a:solidFill>
              </a:rPr>
              <a:t>Courtesy KFRI</a:t>
            </a:r>
            <a:endParaRPr lang="en-IN" sz="1400" i="1" dirty="0">
              <a:solidFill>
                <a:srgbClr val="C0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C656B006-BE08-4295-9E3A-228BD2ADD109}"/>
              </a:ext>
            </a:extLst>
          </p:cNvPr>
          <p:cNvSpPr txBox="1"/>
          <p:nvPr/>
        </p:nvSpPr>
        <p:spPr>
          <a:xfrm>
            <a:off x="1417024" y="5334000"/>
            <a:ext cx="32587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/>
              <a:t>Nymphaea </a:t>
            </a:r>
            <a:r>
              <a:rPr lang="en-US" sz="2400" b="1" i="1" dirty="0" err="1"/>
              <a:t>omarana</a:t>
            </a:r>
            <a:endParaRPr lang="en-US" sz="2400" b="1" i="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0999" y="419146"/>
            <a:ext cx="7168619" cy="4991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37704" y="3886200"/>
            <a:ext cx="3025296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838200" y="5788967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IN" sz="2400" b="1" dirty="0" err="1"/>
              <a:t>Ambal</a:t>
            </a:r>
            <a:r>
              <a:rPr lang="en-IN" sz="2400" b="1" dirty="0"/>
              <a:t>, </a:t>
            </a:r>
            <a:r>
              <a:rPr lang="en-IN" sz="2400" b="1" dirty="0" err="1"/>
              <a:t>Neerambal</a:t>
            </a:r>
            <a:r>
              <a:rPr lang="en-IN" sz="2400" b="1" dirty="0"/>
              <a:t>, </a:t>
            </a:r>
            <a:r>
              <a:rPr lang="en-IN" sz="2400" b="1" dirty="0" err="1"/>
              <a:t>Periambal</a:t>
            </a:r>
            <a:r>
              <a:rPr lang="en-IN" sz="2400" b="1" dirty="0"/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793540" y="6093023"/>
            <a:ext cx="14732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rgbClr val="C00000"/>
                </a:solidFill>
              </a:rPr>
              <a:t>Courtesy KFRI</a:t>
            </a:r>
            <a:endParaRPr lang="en-IN" sz="1400" i="1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7976" y="3883223"/>
            <a:ext cx="14732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rgbClr val="C00000"/>
                </a:solidFill>
              </a:rPr>
              <a:t>Courtesy KFRI</a:t>
            </a:r>
            <a:endParaRPr lang="en-IN" sz="1400" i="1" dirty="0">
              <a:solidFill>
                <a:srgbClr val="C0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EEC107D4-7239-4619-9F2D-B23B5074D685}"/>
              </a:ext>
            </a:extLst>
          </p:cNvPr>
          <p:cNvSpPr txBox="1"/>
          <p:nvPr/>
        </p:nvSpPr>
        <p:spPr>
          <a:xfrm>
            <a:off x="1313297" y="5410200"/>
            <a:ext cx="32587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/>
              <a:t>Nymphaea </a:t>
            </a:r>
            <a:r>
              <a:rPr lang="en-US" sz="2400" b="1" i="1" dirty="0" err="1"/>
              <a:t>pubescens</a:t>
            </a:r>
            <a:endParaRPr lang="en-US" sz="2400" b="1" i="1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3333" y="381000"/>
            <a:ext cx="7349067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 rotWithShape="1">
          <a:blip r:embed="rId3"/>
          <a:srcRect b="27347"/>
          <a:stretch/>
        </p:blipFill>
        <p:spPr bwMode="auto">
          <a:xfrm>
            <a:off x="5832230" y="3505200"/>
            <a:ext cx="293077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634988" y="4633500"/>
            <a:ext cx="14732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rgbClr val="C00000"/>
                </a:solidFill>
              </a:rPr>
              <a:t>Courtesy KFRI</a:t>
            </a:r>
            <a:endParaRPr lang="en-IN" sz="1400" i="1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32230" y="5943600"/>
            <a:ext cx="14732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rgbClr val="C00000"/>
                </a:solidFill>
              </a:rPr>
              <a:t>Courtesy KFRI</a:t>
            </a:r>
            <a:endParaRPr lang="en-IN" sz="1400" i="1" dirty="0">
              <a:solidFill>
                <a:srgbClr val="C0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6CD0F3F-B31F-41C3-B4B0-104EA99A705A}"/>
              </a:ext>
            </a:extLst>
          </p:cNvPr>
          <p:cNvSpPr txBox="1"/>
          <p:nvPr/>
        </p:nvSpPr>
        <p:spPr>
          <a:xfrm>
            <a:off x="1440264" y="5481935"/>
            <a:ext cx="35127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/>
              <a:t>Nymphaea rubra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3" name="Picture 5"/>
          <p:cNvPicPr>
            <a:picLocks noChangeAspect="1" noChangeArrowheads="1"/>
          </p:cNvPicPr>
          <p:nvPr/>
        </p:nvPicPr>
        <p:blipFill rotWithShape="1">
          <a:blip r:embed="rId2"/>
          <a:srcRect l="15485"/>
          <a:stretch/>
        </p:blipFill>
        <p:spPr bwMode="auto">
          <a:xfrm>
            <a:off x="381000" y="412498"/>
            <a:ext cx="6078272" cy="4623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 rotWithShape="1">
          <a:blip r:embed="rId3"/>
          <a:srcRect l="21596" r="21338" b="30769"/>
          <a:stretch/>
        </p:blipFill>
        <p:spPr bwMode="auto">
          <a:xfrm>
            <a:off x="6336323" y="3429000"/>
            <a:ext cx="2416126" cy="2411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1340677" y="5797801"/>
            <a:ext cx="623067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2000" b="1" dirty="0" err="1"/>
              <a:t>Thamara</a:t>
            </a:r>
            <a:r>
              <a:rPr lang="en-IN" sz="2000" b="1" dirty="0"/>
              <a:t>, </a:t>
            </a:r>
            <a:r>
              <a:rPr lang="en-IN" sz="2000" b="1" dirty="0" err="1"/>
              <a:t>Chenthamara</a:t>
            </a:r>
            <a:r>
              <a:rPr lang="en-IN" sz="2000" b="1" dirty="0"/>
              <a:t>, </a:t>
            </a:r>
            <a:r>
              <a:rPr lang="en-IN" sz="2000" b="1" dirty="0" err="1"/>
              <a:t>Venthamara</a:t>
            </a:r>
            <a:r>
              <a:rPr lang="en-IN" sz="2000" b="1" dirty="0"/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8600" y="3124200"/>
            <a:ext cx="14732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rgbClr val="C00000"/>
                </a:solidFill>
              </a:rPr>
              <a:t>Courtesy KFRI</a:t>
            </a:r>
            <a:endParaRPr lang="en-IN" sz="1400" i="1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705600" y="5456753"/>
            <a:ext cx="14732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rgbClr val="C00000"/>
                </a:solidFill>
              </a:rPr>
              <a:t>Courtesy KFRI</a:t>
            </a:r>
            <a:endParaRPr lang="en-IN" sz="1400" i="1" dirty="0">
              <a:solidFill>
                <a:srgbClr val="C00000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4"/>
          <a:srcRect l="8223" r="31023" b="2117"/>
          <a:stretch/>
        </p:blipFill>
        <p:spPr bwMode="auto">
          <a:xfrm>
            <a:off x="6351415" y="1093470"/>
            <a:ext cx="2357660" cy="2411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74F8E678-7B6D-42DE-9ACA-811BEB15C620}"/>
              </a:ext>
            </a:extLst>
          </p:cNvPr>
          <p:cNvSpPr txBox="1"/>
          <p:nvPr/>
        </p:nvSpPr>
        <p:spPr>
          <a:xfrm>
            <a:off x="1922897" y="5257800"/>
            <a:ext cx="32587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err="1"/>
              <a:t>Nelumbo</a:t>
            </a:r>
            <a:r>
              <a:rPr lang="en-US" sz="2400" b="1" i="1" dirty="0"/>
              <a:t> nucifera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6753" y="391551"/>
            <a:ext cx="6760155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3"/>
          <a:srcRect l="37234" r="23342" b="42857"/>
          <a:stretch/>
        </p:blipFill>
        <p:spPr bwMode="auto">
          <a:xfrm>
            <a:off x="6781800" y="2286000"/>
            <a:ext cx="1920238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2286000" y="5772090"/>
            <a:ext cx="179293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2000" b="1" dirty="0" err="1"/>
              <a:t>Mullenpayal</a:t>
            </a:r>
            <a:r>
              <a:rPr lang="en-IN" sz="2000" b="1" dirty="0"/>
              <a:t> </a:t>
            </a: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4"/>
          <a:srcRect r="31915"/>
          <a:stretch/>
        </p:blipFill>
        <p:spPr bwMode="auto">
          <a:xfrm>
            <a:off x="6324600" y="4105275"/>
            <a:ext cx="2438400" cy="237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5562600" y="2667000"/>
            <a:ext cx="14732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rgbClr val="C00000"/>
                </a:solidFill>
              </a:rPr>
              <a:t>Courtesy KFRI</a:t>
            </a:r>
            <a:endParaRPr lang="en-IN" sz="1400" i="1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2445" y="3645560"/>
            <a:ext cx="14732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rgbClr val="C00000"/>
                </a:solidFill>
              </a:rPr>
              <a:t>Courtesy KFRI</a:t>
            </a:r>
            <a:endParaRPr lang="en-IN" sz="1400" i="1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50296" y="6169223"/>
            <a:ext cx="14732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rgbClr val="C00000"/>
                </a:solidFill>
              </a:rPr>
              <a:t>Courtesy KFRI</a:t>
            </a:r>
            <a:endParaRPr lang="en-IN" sz="1400" i="1" dirty="0">
              <a:solidFill>
                <a:srgbClr val="C0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D2DF4537-DCBD-4DAA-B576-36AE7A7BF2BD}"/>
              </a:ext>
            </a:extLst>
          </p:cNvPr>
          <p:cNvSpPr txBox="1"/>
          <p:nvPr/>
        </p:nvSpPr>
        <p:spPr>
          <a:xfrm>
            <a:off x="1553117" y="5253335"/>
            <a:ext cx="44666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err="1"/>
              <a:t>Cabomba</a:t>
            </a:r>
            <a:r>
              <a:rPr lang="en-US" sz="2400" b="1" i="1" dirty="0"/>
              <a:t> </a:t>
            </a:r>
            <a:r>
              <a:rPr lang="en-US" sz="2400" b="1" i="1" dirty="0" err="1"/>
              <a:t>caroliniana</a:t>
            </a:r>
            <a:endParaRPr lang="en-US" sz="2400" b="1" i="1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4" y="415537"/>
            <a:ext cx="7023265" cy="4552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66082" y="4495800"/>
            <a:ext cx="2829364" cy="1978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547212" y="4495800"/>
            <a:ext cx="14732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rgbClr val="C00000"/>
                </a:solidFill>
              </a:rPr>
              <a:t>Courtesy KFRI</a:t>
            </a:r>
            <a:endParaRPr lang="en-IN" sz="1400" i="1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91873" y="6166338"/>
            <a:ext cx="14732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rgbClr val="C00000"/>
                </a:solidFill>
              </a:rPr>
              <a:t>Courtesy KFRI</a:t>
            </a:r>
            <a:endParaRPr lang="en-IN" sz="1400" i="1" dirty="0">
              <a:solidFill>
                <a:srgbClr val="C0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93D04D52-E75D-4CAA-9A50-BBF8F7A4660D}"/>
              </a:ext>
            </a:extLst>
          </p:cNvPr>
          <p:cNvSpPr txBox="1"/>
          <p:nvPr/>
        </p:nvSpPr>
        <p:spPr>
          <a:xfrm>
            <a:off x="1184595" y="5329535"/>
            <a:ext cx="32587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err="1"/>
              <a:t>Nuphar</a:t>
            </a:r>
            <a:r>
              <a:rPr lang="en-US" sz="2400" b="1" i="1" dirty="0"/>
              <a:t> japonica 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7C3FB94-B391-4ACB-948C-302D07E952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915337"/>
            <a:ext cx="8229600" cy="1303867"/>
          </a:xfrm>
        </p:spPr>
        <p:txBody>
          <a:bodyPr>
            <a:normAutofit fontScale="90000"/>
          </a:bodyPr>
          <a:lstStyle/>
          <a:p>
            <a:pPr algn="l"/>
            <a:r>
              <a:rPr lang="en-US" sz="4400" dirty="0"/>
              <a:t/>
            </a:r>
            <a:br>
              <a:rPr lang="en-US" sz="4400" dirty="0"/>
            </a:br>
            <a:r>
              <a:rPr lang="en-US" sz="4400" dirty="0"/>
              <a:t/>
            </a:r>
            <a:br>
              <a:rPr lang="en-US" sz="4400" dirty="0"/>
            </a:br>
            <a:r>
              <a:rPr lang="en-US" sz="4400" dirty="0"/>
              <a:t/>
            </a:r>
            <a:br>
              <a:rPr lang="en-US" sz="4400" dirty="0"/>
            </a:b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Sub Families</a:t>
            </a:r>
            <a:br>
              <a:rPr lang="en-US" sz="4400" b="1" dirty="0">
                <a:latin typeface="Times New Roman" pitchFamily="18" charset="0"/>
                <a:cs typeface="Times New Roman" pitchFamily="18" charset="0"/>
              </a:rPr>
            </a:br>
            <a:r>
              <a:rPr lang="en-US" sz="4400" dirty="0"/>
              <a:t/>
            </a:r>
            <a:br>
              <a:rPr lang="en-US" sz="4400" dirty="0"/>
            </a:br>
            <a:r>
              <a:rPr lang="en-US" sz="4400" dirty="0"/>
              <a:t/>
            </a:r>
            <a:br>
              <a:rPr lang="en-US" sz="4400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D2F05CE-B9F0-4AF2-8111-32D70996DB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2362200"/>
            <a:ext cx="8534400" cy="4495800"/>
          </a:xfrm>
        </p:spPr>
        <p:txBody>
          <a:bodyPr>
            <a:normAutofit fontScale="55000" lnSpcReduction="20000"/>
          </a:bodyPr>
          <a:lstStyle/>
          <a:p>
            <a:pPr marL="0" lvl="0" indent="0" defTabSz="914400" eaLnBrk="0" fontAlgn="base" hangingPunct="0">
              <a:lnSpc>
                <a:spcPct val="17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sz="4200" b="1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On the basis of floral construction - 3 subfamilies</a:t>
            </a:r>
          </a:p>
          <a:p>
            <a:pPr marL="0" lvl="0" indent="0" defTabSz="914400" eaLnBrk="0" fontAlgn="base" hangingPunct="0">
              <a:lnSpc>
                <a:spcPct val="17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en-US" sz="4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lvl="1" indent="0" defTabSz="914400" eaLnBrk="0" fontAlgn="base" hangingPunct="0">
              <a:lnSpc>
                <a:spcPct val="17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en-US" sz="4200" dirty="0" err="1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Cabomboideae</a:t>
            </a:r>
            <a:r>
              <a:rPr lang="en-US" sz="42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- cyclic trimerous flowers with </a:t>
            </a:r>
            <a:r>
              <a:rPr lang="en-US" sz="4200" dirty="0" err="1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apocarpous</a:t>
            </a:r>
            <a:r>
              <a:rPr lang="en-US" sz="42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ovary</a:t>
            </a:r>
          </a:p>
          <a:p>
            <a:pPr marL="457200" lvl="1" indent="0" defTabSz="914400" eaLnBrk="0" fontAlgn="base" hangingPunct="0">
              <a:lnSpc>
                <a:spcPct val="17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en-US" sz="4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lvl="1" indent="0" defTabSz="914400" eaLnBrk="0" fontAlgn="base" hangingPunct="0">
              <a:lnSpc>
                <a:spcPct val="17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en-US" sz="4200" dirty="0" err="1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Nelumboideae</a:t>
            </a:r>
            <a:r>
              <a:rPr lang="en-US" sz="42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- </a:t>
            </a:r>
            <a:r>
              <a:rPr lang="en-US" sz="4200" dirty="0" err="1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Apocarpous</a:t>
            </a:r>
            <a:r>
              <a:rPr lang="en-US" sz="42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ovary</a:t>
            </a:r>
          </a:p>
          <a:p>
            <a:pPr marL="457200" lvl="1" indent="0" defTabSz="914400" eaLnBrk="0" fontAlgn="base" hangingPunct="0">
              <a:lnSpc>
                <a:spcPct val="17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en-US" sz="4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lvl="1" indent="0" defTabSz="914400" eaLnBrk="0" fontAlgn="base" hangingPunct="0">
              <a:lnSpc>
                <a:spcPct val="17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en-US" sz="4200" dirty="0" err="1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Nymphaeoideae</a:t>
            </a:r>
            <a:r>
              <a:rPr lang="en-US" sz="42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- </a:t>
            </a:r>
            <a:r>
              <a:rPr lang="en-US" sz="4200" dirty="0" err="1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Syncarpous</a:t>
            </a:r>
            <a:r>
              <a:rPr lang="en-US" sz="42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ovary  </a:t>
            </a:r>
            <a:endParaRPr lang="en-US" sz="4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lvl="1" indent="0">
              <a:buNone/>
            </a:pPr>
            <a:endParaRPr lang="en-US" sz="4200" dirty="0"/>
          </a:p>
          <a:p>
            <a:pPr marL="457200" lvl="1" indent="0">
              <a:buNone/>
            </a:pPr>
            <a:r>
              <a:rPr lang="en-US" sz="2600" dirty="0">
                <a:latin typeface="Book Antiqua" pitchFamily="18" charset="0"/>
              </a:rPr>
              <a:t> </a:t>
            </a:r>
          </a:p>
          <a:p>
            <a:pPr>
              <a:buNone/>
            </a:pPr>
            <a:endParaRPr lang="en-US" dirty="0"/>
          </a:p>
          <a:p>
            <a:pPr marL="457200" lvl="1" indent="0" algn="just">
              <a:lnSpc>
                <a:spcPct val="150000"/>
              </a:lnSpc>
              <a:buNone/>
            </a:pPr>
            <a:endParaRPr lang="en-US" dirty="0">
              <a:latin typeface="Book Antiqua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190918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7C3FB94-B391-4ACB-948C-302D07E952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915337"/>
            <a:ext cx="8229600" cy="1303867"/>
          </a:xfrm>
        </p:spPr>
        <p:txBody>
          <a:bodyPr>
            <a:normAutofit fontScale="90000"/>
          </a:bodyPr>
          <a:lstStyle/>
          <a:p>
            <a:pPr algn="l"/>
            <a:r>
              <a:rPr lang="en-US" sz="4400" dirty="0"/>
              <a:t/>
            </a:r>
            <a:br>
              <a:rPr lang="en-US" sz="4400" dirty="0"/>
            </a:br>
            <a:r>
              <a:rPr lang="en-US" sz="4400" dirty="0"/>
              <a:t/>
            </a:r>
            <a:br>
              <a:rPr lang="en-US" sz="4400" dirty="0"/>
            </a:br>
            <a:r>
              <a:rPr lang="en-US" sz="4400" dirty="0"/>
              <a:t/>
            </a:r>
            <a:br>
              <a:rPr lang="en-US" sz="4400" dirty="0"/>
            </a:b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Distribution</a:t>
            </a:r>
            <a:br>
              <a:rPr lang="en-US" sz="4400" b="1" dirty="0">
                <a:latin typeface="Times New Roman" pitchFamily="18" charset="0"/>
                <a:cs typeface="Times New Roman" pitchFamily="18" charset="0"/>
              </a:rPr>
            </a:br>
            <a:r>
              <a:rPr lang="en-US" sz="4400" dirty="0"/>
              <a:t/>
            </a:r>
            <a:br>
              <a:rPr lang="en-US" sz="4400" dirty="0"/>
            </a:br>
            <a:r>
              <a:rPr lang="en-US" sz="4400" dirty="0"/>
              <a:t/>
            </a:r>
            <a:br>
              <a:rPr lang="en-US" sz="4400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D2F05CE-B9F0-4AF2-8111-32D70996DB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3175935"/>
            <a:ext cx="8229600" cy="2843865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This family includes 8 genera and over 90 species.</a:t>
            </a:r>
          </a:p>
          <a:p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Cosmopolitan in distributed, except in cold regions</a:t>
            </a:r>
            <a:endParaRPr lang="en-IN" sz="2800" dirty="0">
              <a:latin typeface="Times New Roman" pitchFamily="18" charset="0"/>
              <a:cs typeface="Times New Roman" pitchFamily="18" charset="0"/>
            </a:endParaRPr>
          </a:p>
          <a:p>
            <a:pPr marL="457200" lvl="1" indent="0">
              <a:buNone/>
            </a:pPr>
            <a:endParaRPr lang="en-US" sz="4200" dirty="0"/>
          </a:p>
          <a:p>
            <a:pPr marL="457200" lvl="1" indent="0">
              <a:buNone/>
            </a:pPr>
            <a:r>
              <a:rPr lang="en-US" sz="2600" dirty="0">
                <a:latin typeface="Book Antiqua" pitchFamily="18" charset="0"/>
              </a:rPr>
              <a:t> </a:t>
            </a:r>
          </a:p>
          <a:p>
            <a:pPr>
              <a:buNone/>
            </a:pPr>
            <a:endParaRPr lang="en-US" dirty="0"/>
          </a:p>
          <a:p>
            <a:pPr marL="457200" lvl="1" indent="0" algn="just">
              <a:lnSpc>
                <a:spcPct val="150000"/>
              </a:lnSpc>
              <a:buNone/>
            </a:pPr>
            <a:endParaRPr lang="en-US" dirty="0">
              <a:latin typeface="Book Antiqua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643298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7C3FB94-B391-4ACB-948C-302D07E952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Dicotyledons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D2F05CE-B9F0-4AF2-8111-32D70996DB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490135"/>
            <a:ext cx="8077199" cy="3444997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dirty="0">
                <a:latin typeface="Book Antiqua" pitchFamily="18" charset="0"/>
              </a:rPr>
              <a:t>Embryo with two cotyledons</a:t>
            </a:r>
          </a:p>
          <a:p>
            <a:pPr algn="just">
              <a:lnSpc>
                <a:spcPct val="150000"/>
              </a:lnSpc>
            </a:pPr>
            <a:r>
              <a:rPr lang="en-US" dirty="0">
                <a:latin typeface="Book Antiqua" pitchFamily="18" charset="0"/>
              </a:rPr>
              <a:t>Leaves with reticulate venation</a:t>
            </a:r>
          </a:p>
          <a:p>
            <a:pPr algn="just">
              <a:lnSpc>
                <a:spcPct val="150000"/>
              </a:lnSpc>
            </a:pPr>
            <a:r>
              <a:rPr lang="en-US" dirty="0">
                <a:latin typeface="Book Antiqua" pitchFamily="18" charset="0"/>
              </a:rPr>
              <a:t>Flowers are usually Pentamerous</a:t>
            </a:r>
          </a:p>
          <a:p>
            <a:pPr algn="just">
              <a:lnSpc>
                <a:spcPct val="150000"/>
              </a:lnSpc>
            </a:pPr>
            <a:r>
              <a:rPr lang="en-US" dirty="0">
                <a:latin typeface="Book Antiqua" pitchFamily="18" charset="0"/>
              </a:rPr>
              <a:t>Median sepal situated on posterior side, except in Leguminosae.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088344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7C3FB94-B391-4ACB-948C-302D07E952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915337"/>
            <a:ext cx="8229600" cy="1065863"/>
          </a:xfrm>
        </p:spPr>
        <p:txBody>
          <a:bodyPr>
            <a:normAutofit fontScale="90000"/>
          </a:bodyPr>
          <a:lstStyle/>
          <a:p>
            <a:pPr algn="l"/>
            <a:r>
              <a:rPr lang="en-US" sz="4400" dirty="0"/>
              <a:t/>
            </a:r>
            <a:br>
              <a:rPr lang="en-US" sz="4400" dirty="0"/>
            </a:br>
            <a:r>
              <a:rPr lang="en-US" sz="4400" dirty="0"/>
              <a:t/>
            </a:r>
            <a:br>
              <a:rPr lang="en-US" sz="4400" dirty="0"/>
            </a:br>
            <a:r>
              <a:rPr lang="en-US" sz="4400" dirty="0"/>
              <a:t/>
            </a:r>
            <a:br>
              <a:rPr lang="en-US" sz="4400" dirty="0"/>
            </a:br>
            <a:r>
              <a:rPr lang="en-US" sz="4400" dirty="0"/>
              <a:t/>
            </a:r>
            <a:br>
              <a:rPr lang="en-US" sz="4400" dirty="0"/>
            </a:br>
            <a:r>
              <a:rPr lang="en-US" sz="4400" dirty="0"/>
              <a:t/>
            </a:r>
            <a:br>
              <a:rPr lang="en-US" sz="4400" dirty="0"/>
            </a:b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4400" b="1" dirty="0">
                <a:ln>
                  <a:noFill/>
                </a:ln>
                <a:solidFill>
                  <a:schemeClr val="tx1"/>
                </a:solidFill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>abit</a:t>
            </a:r>
            <a:br>
              <a:rPr lang="en-US" sz="4400" b="1" dirty="0">
                <a:ln>
                  <a:noFill/>
                </a:ln>
                <a:solidFill>
                  <a:schemeClr val="tx1"/>
                </a:solidFill>
                <a:latin typeface="Book Antiqua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400" b="1" dirty="0">
                <a:latin typeface="Times New Roman" pitchFamily="18" charset="0"/>
                <a:cs typeface="Times New Roman" pitchFamily="18" charset="0"/>
              </a:rPr>
            </a:br>
            <a:r>
              <a:rPr lang="en-US" sz="4400" dirty="0"/>
              <a:t/>
            </a:r>
            <a:br>
              <a:rPr lang="en-US" sz="4400" dirty="0"/>
            </a:br>
            <a:r>
              <a:rPr lang="en-US" sz="4400" dirty="0"/>
              <a:t/>
            </a:r>
            <a:br>
              <a:rPr lang="en-US" sz="4400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D2F05CE-B9F0-4AF2-8111-32D70996DB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590801"/>
            <a:ext cx="6172200" cy="3429000"/>
          </a:xfrm>
        </p:spPr>
        <p:txBody>
          <a:bodyPr>
            <a:normAutofit fontScale="92500" lnSpcReduction="10000"/>
          </a:bodyPr>
          <a:lstStyle/>
          <a:p>
            <a:pPr defTabSz="9144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en-US" sz="2800" dirty="0">
                <a:solidFill>
                  <a:schemeClr val="tx1"/>
                </a:solidFill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>Aquatic – Freshwater</a:t>
            </a:r>
          </a:p>
          <a:p>
            <a:pPr defTabSz="9144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en-US" sz="2800" dirty="0">
                <a:solidFill>
                  <a:schemeClr val="tx1"/>
                </a:solidFill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>Perennial herbs with large rhizomes  </a:t>
            </a:r>
          </a:p>
          <a:p>
            <a:pPr defTabSz="9144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en-US" sz="2800" dirty="0">
                <a:solidFill>
                  <a:schemeClr val="tx1"/>
                </a:solidFill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>Sometimes annuals - </a:t>
            </a:r>
            <a:r>
              <a:rPr lang="en-US" sz="2800" i="1" dirty="0">
                <a:solidFill>
                  <a:schemeClr val="tx1"/>
                </a:solidFill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>Euryale</a:t>
            </a:r>
          </a:p>
          <a:p>
            <a:pPr defTabSz="9144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en-US" sz="2800" dirty="0">
                <a:solidFill>
                  <a:schemeClr val="tx1"/>
                </a:solidFill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>Submerged </a:t>
            </a:r>
          </a:p>
          <a:p>
            <a:pPr defTabSz="9144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en-US" sz="2800" dirty="0">
                <a:solidFill>
                  <a:schemeClr val="tx1"/>
                </a:solidFill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>Free floating in shallow lakes or ponds etc.</a:t>
            </a:r>
            <a:endParaRPr lang="en-US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E6565EC7-4A99-4CA6-8CAC-AE6DECE6A8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6157572" y="960290"/>
            <a:ext cx="3108517" cy="210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C42D2A3-8042-4E5B-A512-CD3B2F1724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60663" y="3609536"/>
            <a:ext cx="2102338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7637489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7C3FB94-B391-4ACB-948C-302D07E952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43937"/>
            <a:ext cx="8229600" cy="1065863"/>
          </a:xfrm>
        </p:spPr>
        <p:txBody>
          <a:bodyPr>
            <a:normAutofit fontScale="90000"/>
          </a:bodyPr>
          <a:lstStyle/>
          <a:p>
            <a:pPr algn="l"/>
            <a:r>
              <a:rPr lang="en-US" sz="4400" dirty="0"/>
              <a:t/>
            </a:r>
            <a:br>
              <a:rPr lang="en-US" sz="4400" dirty="0"/>
            </a:br>
            <a:r>
              <a:rPr lang="en-US" sz="4400" dirty="0"/>
              <a:t/>
            </a:r>
            <a:br>
              <a:rPr lang="en-US" sz="4400" dirty="0"/>
            </a:br>
            <a:r>
              <a:rPr lang="en-US" sz="4400" dirty="0"/>
              <a:t/>
            </a:r>
            <a:br>
              <a:rPr lang="en-US" sz="4400" dirty="0"/>
            </a:br>
            <a:r>
              <a:rPr lang="en-US" sz="4400" dirty="0"/>
              <a:t/>
            </a:r>
            <a:br>
              <a:rPr lang="en-US" sz="4400" dirty="0"/>
            </a:br>
            <a:r>
              <a:rPr lang="en-US" sz="4400" dirty="0"/>
              <a:t/>
            </a:r>
            <a:br>
              <a:rPr lang="en-US" sz="4400" dirty="0"/>
            </a:b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Leaves</a:t>
            </a:r>
            <a:br>
              <a:rPr lang="en-US" sz="4400" b="1" dirty="0">
                <a:latin typeface="Times New Roman" pitchFamily="18" charset="0"/>
                <a:cs typeface="Times New Roman" pitchFamily="18" charset="0"/>
              </a:rPr>
            </a:br>
            <a:r>
              <a:rPr lang="en-US" sz="4400" b="1" dirty="0">
                <a:ln>
                  <a:noFill/>
                </a:ln>
                <a:solidFill>
                  <a:schemeClr val="tx1"/>
                </a:solidFill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en-US" sz="4400" b="1" dirty="0">
                <a:ln>
                  <a:noFill/>
                </a:ln>
                <a:solidFill>
                  <a:schemeClr val="tx1"/>
                </a:solidFill>
                <a:latin typeface="Book Antiqua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400" b="1" dirty="0">
                <a:latin typeface="Times New Roman" pitchFamily="18" charset="0"/>
                <a:cs typeface="Times New Roman" pitchFamily="18" charset="0"/>
              </a:rPr>
            </a:br>
            <a:r>
              <a:rPr lang="en-US" sz="4400" dirty="0"/>
              <a:t/>
            </a:r>
            <a:br>
              <a:rPr lang="en-US" sz="4400" dirty="0"/>
            </a:br>
            <a:r>
              <a:rPr lang="en-US" sz="4400" dirty="0"/>
              <a:t/>
            </a:r>
            <a:br>
              <a:rPr lang="en-US" sz="4400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D2F05CE-B9F0-4AF2-8111-32D70996DB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438400"/>
            <a:ext cx="8229600" cy="3886199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Simple</a:t>
            </a: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Exstipulate</a:t>
            </a: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Alternate</a:t>
            </a: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Long petioles</a:t>
            </a: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Submerged  floating or immersed.  </a:t>
            </a:r>
          </a:p>
          <a:p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04E98F7C-1874-4406-A71B-A899A560E9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56802" y="396864"/>
            <a:ext cx="1506198" cy="1965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7713786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7C3FB94-B391-4ACB-948C-302D07E952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502921"/>
            <a:ext cx="8229600" cy="1065863"/>
          </a:xfrm>
        </p:spPr>
        <p:txBody>
          <a:bodyPr>
            <a:normAutofit fontScale="90000"/>
          </a:bodyPr>
          <a:lstStyle/>
          <a:p>
            <a:pPr algn="l"/>
            <a:r>
              <a:rPr lang="en-US" sz="4400" dirty="0"/>
              <a:t/>
            </a:r>
            <a:br>
              <a:rPr lang="en-US" sz="4400" dirty="0"/>
            </a:br>
            <a:r>
              <a:rPr lang="en-US" sz="4400" dirty="0"/>
              <a:t/>
            </a:r>
            <a:br>
              <a:rPr lang="en-US" sz="4400" dirty="0"/>
            </a:br>
            <a:r>
              <a:rPr lang="en-US" sz="4400" dirty="0"/>
              <a:t/>
            </a:r>
            <a:br>
              <a:rPr lang="en-US" sz="4400" dirty="0"/>
            </a:br>
            <a:r>
              <a:rPr lang="en-US" sz="4400" dirty="0"/>
              <a:t/>
            </a:r>
            <a:br>
              <a:rPr lang="en-US" sz="4400" dirty="0"/>
            </a:br>
            <a:r>
              <a:rPr lang="en-US" sz="4400" dirty="0"/>
              <a:t/>
            </a:r>
            <a:br>
              <a:rPr lang="en-US" sz="4400" dirty="0"/>
            </a:b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Leaves</a:t>
            </a:r>
            <a:br>
              <a:rPr lang="en-US" sz="4400" b="1" dirty="0">
                <a:latin typeface="Times New Roman" pitchFamily="18" charset="0"/>
                <a:cs typeface="Times New Roman" pitchFamily="18" charset="0"/>
              </a:rPr>
            </a:br>
            <a:r>
              <a:rPr lang="en-US" sz="4400" b="1" dirty="0">
                <a:ln>
                  <a:noFill/>
                </a:ln>
                <a:solidFill>
                  <a:schemeClr val="tx1"/>
                </a:solidFill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en-US" sz="4400" b="1" dirty="0">
                <a:ln>
                  <a:noFill/>
                </a:ln>
                <a:solidFill>
                  <a:schemeClr val="tx1"/>
                </a:solidFill>
                <a:latin typeface="Book Antiqua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400" b="1" dirty="0">
                <a:latin typeface="Times New Roman" pitchFamily="18" charset="0"/>
                <a:cs typeface="Times New Roman" pitchFamily="18" charset="0"/>
              </a:rPr>
            </a:br>
            <a:r>
              <a:rPr lang="en-US" sz="4400" dirty="0"/>
              <a:t/>
            </a:r>
            <a:br>
              <a:rPr lang="en-US" sz="4400" dirty="0"/>
            </a:br>
            <a:r>
              <a:rPr lang="en-US" sz="4400" dirty="0"/>
              <a:t/>
            </a:r>
            <a:br>
              <a:rPr lang="en-US" sz="4400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D2F05CE-B9F0-4AF2-8111-32D70996DB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876799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Large in 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Victoria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(2 meters)</a:t>
            </a:r>
          </a:p>
          <a:p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Smooth waxy but lower portion  prickly (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Euryale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Nymphaea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- orbicular, sagittate or oval. </a:t>
            </a:r>
          </a:p>
          <a:p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Cabomba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heterophilly</a:t>
            </a:r>
            <a:endParaRPr lang="en-IN" sz="2800" dirty="0">
              <a:latin typeface="Times New Roman" pitchFamily="18" charset="0"/>
              <a:cs typeface="Times New Roman" pitchFamily="18" charset="0"/>
            </a:endParaRPr>
          </a:p>
          <a:p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xmlns="" id="{0387FED3-541C-4752-861C-22A628553D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4539" y="4800600"/>
            <a:ext cx="2291061" cy="1549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5">
            <a:extLst>
              <a:ext uri="{FF2B5EF4-FFF2-40B4-BE49-F238E27FC236}">
                <a16:creationId xmlns:a16="http://schemas.microsoft.com/office/drawing/2014/main" xmlns="" id="{AA0D0F9F-1394-49C4-800C-8AF75DBF2D0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/>
          <a:srcRect l="22857"/>
          <a:stretch/>
        </p:blipFill>
        <p:spPr bwMode="auto">
          <a:xfrm>
            <a:off x="6753664" y="3225801"/>
            <a:ext cx="2009336" cy="1674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FCDADA96-842B-44DF-A4AB-100268C6EDE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81700" y="429849"/>
            <a:ext cx="2400300" cy="180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085780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7C3FB94-B391-4ACB-948C-302D07E952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036906"/>
            <a:ext cx="8229600" cy="868094"/>
          </a:xfrm>
        </p:spPr>
        <p:txBody>
          <a:bodyPr>
            <a:normAutofit fontScale="90000"/>
          </a:bodyPr>
          <a:lstStyle/>
          <a:p>
            <a:pPr algn="l"/>
            <a:r>
              <a:rPr lang="en-US" sz="4400" dirty="0"/>
              <a:t/>
            </a:r>
            <a:br>
              <a:rPr lang="en-US" sz="4400" dirty="0"/>
            </a:br>
            <a:r>
              <a:rPr lang="en-US" sz="4400" dirty="0"/>
              <a:t/>
            </a:r>
            <a:br>
              <a:rPr lang="en-US" sz="4400" dirty="0"/>
            </a:br>
            <a:r>
              <a:rPr lang="en-US" sz="4400" dirty="0"/>
              <a:t/>
            </a:r>
            <a:br>
              <a:rPr lang="en-US" sz="4400" dirty="0"/>
            </a:br>
            <a:r>
              <a:rPr lang="en-US" sz="4400" dirty="0"/>
              <a:t/>
            </a:r>
            <a:br>
              <a:rPr lang="en-US" sz="4400" dirty="0"/>
            </a:br>
            <a:r>
              <a:rPr lang="en-US" sz="4400" dirty="0"/>
              <a:t/>
            </a:r>
            <a:br>
              <a:rPr lang="en-US" sz="4400" dirty="0"/>
            </a:br>
            <a:r>
              <a:rPr lang="en-US" sz="4400" dirty="0"/>
              <a:t/>
            </a:r>
            <a:br>
              <a:rPr lang="en-US" sz="4400" dirty="0"/>
            </a:br>
            <a:r>
              <a:rPr lang="en-US" sz="4400" dirty="0"/>
              <a:t/>
            </a:r>
            <a:br>
              <a:rPr lang="en-US" sz="4400" dirty="0"/>
            </a:br>
            <a:r>
              <a:rPr lang="en-US" sz="4400" b="1" dirty="0">
                <a:ln>
                  <a:noFill/>
                </a:ln>
                <a:solidFill>
                  <a:schemeClr val="tx1"/>
                </a:solidFill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>Inflorescence</a:t>
            </a:r>
            <a:br>
              <a:rPr lang="en-US" sz="4400" b="1" dirty="0">
                <a:ln>
                  <a:noFill/>
                </a:ln>
                <a:solidFill>
                  <a:schemeClr val="tx1"/>
                </a:solidFill>
                <a:latin typeface="Book Antiqua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en-US" sz="4400" b="1" dirty="0">
                <a:ln>
                  <a:noFill/>
                </a:ln>
                <a:solidFill>
                  <a:schemeClr val="tx1"/>
                </a:solidFill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en-US" sz="4400" b="1" dirty="0">
                <a:ln>
                  <a:noFill/>
                </a:ln>
                <a:solidFill>
                  <a:schemeClr val="tx1"/>
                </a:solidFill>
                <a:latin typeface="Book Antiqua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400" b="1" dirty="0">
                <a:latin typeface="Times New Roman" pitchFamily="18" charset="0"/>
                <a:cs typeface="Times New Roman" pitchFamily="18" charset="0"/>
              </a:rPr>
            </a:br>
            <a:r>
              <a:rPr lang="en-US" sz="4400" b="1" dirty="0">
                <a:ln>
                  <a:noFill/>
                </a:ln>
                <a:solidFill>
                  <a:schemeClr val="tx1"/>
                </a:solidFill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en-US" sz="4400" b="1" dirty="0">
                <a:ln>
                  <a:noFill/>
                </a:ln>
                <a:solidFill>
                  <a:schemeClr val="tx1"/>
                </a:solidFill>
                <a:latin typeface="Book Antiqua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400" b="1" dirty="0">
                <a:latin typeface="Times New Roman" pitchFamily="18" charset="0"/>
                <a:cs typeface="Times New Roman" pitchFamily="18" charset="0"/>
              </a:rPr>
            </a:br>
            <a:r>
              <a:rPr lang="en-US" sz="4400" dirty="0"/>
              <a:t/>
            </a:r>
            <a:br>
              <a:rPr lang="en-US" sz="4400" dirty="0"/>
            </a:br>
            <a:r>
              <a:rPr lang="en-US" sz="4400" dirty="0"/>
              <a:t/>
            </a:r>
            <a:br>
              <a:rPr lang="en-US" sz="4400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D2F05CE-B9F0-4AF2-8111-32D70996DB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362200"/>
            <a:ext cx="8229600" cy="3962399"/>
          </a:xfrm>
        </p:spPr>
        <p:txBody>
          <a:bodyPr>
            <a:norm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en-US" sz="2800" dirty="0">
                <a:solidFill>
                  <a:schemeClr val="tx1"/>
                </a:solidFill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>Solitary and Axillary </a:t>
            </a:r>
            <a:endParaRPr lang="en-US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xmlns="" id="{EFE0282F-8992-498C-A200-04F6EEFF7F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3442324"/>
            <a:ext cx="3505200" cy="2303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xmlns="" id="{34892463-DACC-4DE5-8BDB-AA5CA28E30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92995" y="3442324"/>
            <a:ext cx="3308005" cy="2303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11E374D9-1AE9-4CD4-8E3A-87F5E7EB0359}"/>
              </a:ext>
            </a:extLst>
          </p:cNvPr>
          <p:cNvSpPr txBox="1"/>
          <p:nvPr/>
        </p:nvSpPr>
        <p:spPr>
          <a:xfrm>
            <a:off x="2692352" y="5360917"/>
            <a:ext cx="14732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rgbClr val="C00000"/>
                </a:solidFill>
              </a:rPr>
              <a:t>Courtesy KFRI</a:t>
            </a:r>
            <a:endParaRPr lang="en-IN" sz="1400" i="1" dirty="0">
              <a:solidFill>
                <a:srgbClr val="C0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9854F215-6582-47D4-BB37-FCEC95F0BF4C}"/>
              </a:ext>
            </a:extLst>
          </p:cNvPr>
          <p:cNvSpPr txBox="1"/>
          <p:nvPr/>
        </p:nvSpPr>
        <p:spPr>
          <a:xfrm>
            <a:off x="5410200" y="5360917"/>
            <a:ext cx="14732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rgbClr val="C00000"/>
                </a:solidFill>
              </a:rPr>
              <a:t>Courtesy KFRI</a:t>
            </a:r>
            <a:endParaRPr lang="en-IN" sz="1400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618103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7C3FB94-B391-4ACB-948C-302D07E952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944879"/>
          </a:xfrm>
        </p:spPr>
        <p:txBody>
          <a:bodyPr>
            <a:normAutofit fontScale="90000"/>
          </a:bodyPr>
          <a:lstStyle/>
          <a:p>
            <a:pPr algn="l"/>
            <a:r>
              <a:rPr lang="en-US" sz="4400" dirty="0"/>
              <a:t/>
            </a:r>
            <a:br>
              <a:rPr lang="en-US" sz="4400" dirty="0"/>
            </a:br>
            <a:r>
              <a:rPr lang="en-US" sz="4400" dirty="0"/>
              <a:t/>
            </a:r>
            <a:br>
              <a:rPr lang="en-US" sz="4400" dirty="0"/>
            </a:br>
            <a:r>
              <a:rPr lang="en-US" sz="4400" dirty="0"/>
              <a:t/>
            </a:r>
            <a:br>
              <a:rPr lang="en-US" sz="4400" dirty="0"/>
            </a:br>
            <a:r>
              <a:rPr lang="en-US" sz="4400" dirty="0"/>
              <a:t/>
            </a:r>
            <a:br>
              <a:rPr lang="en-US" sz="4400" dirty="0"/>
            </a:br>
            <a:r>
              <a:rPr lang="en-US" sz="4400" dirty="0"/>
              <a:t/>
            </a:r>
            <a:br>
              <a:rPr lang="en-US" sz="4400" dirty="0"/>
            </a:br>
            <a:r>
              <a:rPr lang="en-US" sz="4400" dirty="0"/>
              <a:t/>
            </a:r>
            <a:br>
              <a:rPr lang="en-US" sz="4400" dirty="0"/>
            </a:br>
            <a:r>
              <a:rPr lang="en-US" sz="4400" b="1" dirty="0">
                <a:ln>
                  <a:noFill/>
                </a:ln>
                <a:solidFill>
                  <a:schemeClr val="tx1"/>
                </a:solidFill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>Flowers</a:t>
            </a:r>
            <a:br>
              <a:rPr lang="en-US" sz="4400" b="1" dirty="0">
                <a:ln>
                  <a:noFill/>
                </a:ln>
                <a:solidFill>
                  <a:schemeClr val="tx1"/>
                </a:solidFill>
                <a:latin typeface="Book Antiqua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400" b="1" dirty="0">
                <a:latin typeface="Times New Roman" pitchFamily="18" charset="0"/>
                <a:cs typeface="Times New Roman" pitchFamily="18" charset="0"/>
              </a:rPr>
            </a:br>
            <a:r>
              <a:rPr lang="en-US" sz="4400" b="1" dirty="0">
                <a:ln>
                  <a:noFill/>
                </a:ln>
                <a:solidFill>
                  <a:schemeClr val="tx1"/>
                </a:solidFill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en-US" sz="4400" b="1" dirty="0">
                <a:ln>
                  <a:noFill/>
                </a:ln>
                <a:solidFill>
                  <a:schemeClr val="tx1"/>
                </a:solidFill>
                <a:latin typeface="Book Antiqua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400" b="1" dirty="0">
                <a:latin typeface="Times New Roman" pitchFamily="18" charset="0"/>
                <a:cs typeface="Times New Roman" pitchFamily="18" charset="0"/>
              </a:rPr>
            </a:br>
            <a:r>
              <a:rPr lang="en-US" sz="4400" dirty="0"/>
              <a:t/>
            </a:r>
            <a:br>
              <a:rPr lang="en-US" sz="4400" dirty="0"/>
            </a:br>
            <a:r>
              <a:rPr lang="en-US" sz="4400" dirty="0"/>
              <a:t/>
            </a:r>
            <a:br>
              <a:rPr lang="en-US" sz="4400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D2F05CE-B9F0-4AF2-8111-32D70996DB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3962399"/>
          </a:xfrm>
        </p:spPr>
        <p:txBody>
          <a:bodyPr>
            <a:normAutofit fontScale="85000" lnSpcReduction="20000"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en-US" sz="2800" dirty="0">
                <a:solidFill>
                  <a:schemeClr val="tx1"/>
                </a:solidFill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>Bisexual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en-US" sz="2800" dirty="0">
              <a:solidFill>
                <a:schemeClr val="tx1"/>
              </a:solidFill>
              <a:latin typeface="Book Antiqua" pitchFamily="18" charset="0"/>
              <a:ea typeface="Times New Roman" pitchFamily="18" charset="0"/>
              <a:cs typeface="Times New Roman" pitchFamily="18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en-US" sz="2800" dirty="0">
                <a:solidFill>
                  <a:schemeClr val="tx1"/>
                </a:solidFill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>Actinomorphic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en-US" sz="2800" dirty="0">
              <a:solidFill>
                <a:schemeClr val="tx1"/>
              </a:solidFill>
              <a:latin typeface="Book Antiqua" pitchFamily="18" charset="0"/>
              <a:ea typeface="Times New Roman" pitchFamily="18" charset="0"/>
              <a:cs typeface="Times New Roman" pitchFamily="18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en-US" sz="2800" dirty="0">
                <a:solidFill>
                  <a:schemeClr val="tx1"/>
                </a:solidFill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>Large and showy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en-US" sz="2800" dirty="0">
              <a:solidFill>
                <a:schemeClr val="tx1"/>
              </a:solidFill>
              <a:latin typeface="Book Antiqua" pitchFamily="18" charset="0"/>
              <a:ea typeface="Times New Roman" pitchFamily="18" charset="0"/>
              <a:cs typeface="Times New Roman" pitchFamily="18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en-US" sz="2800" dirty="0">
                <a:solidFill>
                  <a:schemeClr val="tx1"/>
                </a:solidFill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>Long peduncle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en-US" sz="2800" dirty="0">
              <a:solidFill>
                <a:schemeClr val="tx1"/>
              </a:solidFill>
              <a:latin typeface="Book Antiqua" pitchFamily="18" charset="0"/>
              <a:ea typeface="Times New Roman" pitchFamily="18" charset="0"/>
              <a:cs typeface="Times New Roman" pitchFamily="18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en-US" sz="2800" dirty="0">
                <a:solidFill>
                  <a:schemeClr val="tx1"/>
                </a:solidFill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>Usually hypogynous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en-US" sz="2800" dirty="0">
              <a:solidFill>
                <a:schemeClr val="tx1"/>
              </a:solidFill>
              <a:latin typeface="Book Antiqua" pitchFamily="18" charset="0"/>
              <a:ea typeface="Times New Roman" pitchFamily="18" charset="0"/>
              <a:cs typeface="Times New Roman" pitchFamily="18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en-US" sz="2800" dirty="0" err="1">
                <a:solidFill>
                  <a:schemeClr val="tx1"/>
                </a:solidFill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>Epigynous</a:t>
            </a:r>
            <a:r>
              <a:rPr lang="en-US" sz="2800" dirty="0">
                <a:solidFill>
                  <a:schemeClr val="tx1"/>
                </a:solidFill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> in </a:t>
            </a:r>
            <a:r>
              <a:rPr lang="en-US" sz="2800" i="1" dirty="0">
                <a:solidFill>
                  <a:schemeClr val="tx1"/>
                </a:solidFill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>Victoria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en-US" sz="2800" dirty="0">
              <a:latin typeface="Book Antiqua" pitchFamily="18" charset="0"/>
              <a:ea typeface="Times New Roman" pitchFamily="18" charset="0"/>
              <a:cs typeface="Times New Roman" pitchFamily="18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en-US" sz="2800" dirty="0" err="1">
                <a:solidFill>
                  <a:schemeClr val="tx1"/>
                </a:solidFill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>Perigynous</a:t>
            </a:r>
            <a:r>
              <a:rPr lang="en-US" sz="2800" dirty="0">
                <a:solidFill>
                  <a:schemeClr val="tx1"/>
                </a:solidFill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> in </a:t>
            </a:r>
            <a:r>
              <a:rPr lang="en-US" sz="2800" i="1" dirty="0">
                <a:solidFill>
                  <a:schemeClr val="tx1"/>
                </a:solidFill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>Nymphaea</a:t>
            </a:r>
            <a:endParaRPr lang="en-US" sz="2800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56B9B413-B06A-44F1-97CA-A5632B9083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 r="19414"/>
          <a:stretch>
            <a:fillRect/>
          </a:stretch>
        </p:blipFill>
        <p:spPr bwMode="auto">
          <a:xfrm>
            <a:off x="6096000" y="533400"/>
            <a:ext cx="2209800" cy="1741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9E6F62C4-BE73-40B3-9E33-875EB72AC56C}"/>
              </a:ext>
            </a:extLst>
          </p:cNvPr>
          <p:cNvSpPr txBox="1"/>
          <p:nvPr/>
        </p:nvSpPr>
        <p:spPr>
          <a:xfrm>
            <a:off x="6096000" y="1905000"/>
            <a:ext cx="14732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rgbClr val="C00000"/>
                </a:solidFill>
              </a:rPr>
              <a:t>Courtesy KFRI</a:t>
            </a:r>
            <a:endParaRPr lang="en-IN" sz="1400" i="1" dirty="0">
              <a:solidFill>
                <a:srgbClr val="C00000"/>
              </a:solidFill>
            </a:endParaRPr>
          </a:p>
        </p:txBody>
      </p:sp>
      <p:pic>
        <p:nvPicPr>
          <p:cNvPr id="13" name="Picture 4">
            <a:extLst>
              <a:ext uri="{FF2B5EF4-FFF2-40B4-BE49-F238E27FC236}">
                <a16:creationId xmlns:a16="http://schemas.microsoft.com/office/drawing/2014/main" xmlns="" id="{A6EC5A98-96D8-4A67-95D4-69E0BC2891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0" y="2319996"/>
            <a:ext cx="22098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A062B073-0EAE-416F-B94A-58917686783B}"/>
              </a:ext>
            </a:extLst>
          </p:cNvPr>
          <p:cNvSpPr txBox="1"/>
          <p:nvPr/>
        </p:nvSpPr>
        <p:spPr>
          <a:xfrm>
            <a:off x="6069037" y="3818568"/>
            <a:ext cx="12893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rgbClr val="C00000"/>
                </a:solidFill>
              </a:rPr>
              <a:t>Courtesy KFRI</a:t>
            </a:r>
            <a:endParaRPr lang="en-IN" sz="1400" i="1" dirty="0">
              <a:solidFill>
                <a:srgbClr val="C00000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3A40F376-ACA1-43FE-820A-1567F2A23CE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/>
          <a:srcRect l="13532" r="12040" b="38339"/>
          <a:stretch/>
        </p:blipFill>
        <p:spPr bwMode="auto">
          <a:xfrm>
            <a:off x="6096000" y="4191000"/>
            <a:ext cx="2209800" cy="22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A4E782B7-78B0-47C6-9E37-DF3DAEF67FA1}"/>
              </a:ext>
            </a:extLst>
          </p:cNvPr>
          <p:cNvSpPr txBox="1"/>
          <p:nvPr/>
        </p:nvSpPr>
        <p:spPr>
          <a:xfrm>
            <a:off x="6099517" y="5756639"/>
            <a:ext cx="14732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rgbClr val="C00000"/>
                </a:solidFill>
              </a:rPr>
              <a:t>Courtesy KFRI</a:t>
            </a:r>
            <a:endParaRPr lang="en-IN" sz="1400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4641429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7C3FB94-B391-4ACB-948C-302D07E952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647" y="1301443"/>
            <a:ext cx="8229600" cy="944879"/>
          </a:xfrm>
        </p:spPr>
        <p:txBody>
          <a:bodyPr>
            <a:normAutofit fontScale="90000"/>
          </a:bodyPr>
          <a:lstStyle/>
          <a:p>
            <a:pPr algn="l"/>
            <a:r>
              <a:rPr lang="en-US" sz="4400" dirty="0"/>
              <a:t/>
            </a:r>
            <a:br>
              <a:rPr lang="en-US" sz="4400" dirty="0"/>
            </a:br>
            <a:r>
              <a:rPr lang="en-US" sz="4400" dirty="0"/>
              <a:t/>
            </a:r>
            <a:br>
              <a:rPr lang="en-US" sz="4400" dirty="0"/>
            </a:br>
            <a:r>
              <a:rPr lang="en-US" sz="4400" dirty="0"/>
              <a:t/>
            </a:r>
            <a:br>
              <a:rPr lang="en-US" sz="4400" dirty="0"/>
            </a:br>
            <a:r>
              <a:rPr lang="en-US" sz="4400" dirty="0"/>
              <a:t/>
            </a:r>
            <a:br>
              <a:rPr lang="en-US" sz="4400" dirty="0"/>
            </a:br>
            <a:r>
              <a:rPr lang="en-US" sz="4400" dirty="0"/>
              <a:t/>
            </a:r>
            <a:br>
              <a:rPr lang="en-US" sz="4400" dirty="0"/>
            </a:br>
            <a:r>
              <a:rPr lang="en-US" sz="4400" dirty="0"/>
              <a:t/>
            </a:r>
            <a:br>
              <a:rPr lang="en-US" sz="4400" dirty="0"/>
            </a:br>
            <a:r>
              <a:rPr lang="en-US" sz="4400" b="1" dirty="0">
                <a:ln>
                  <a:noFill/>
                </a:ln>
                <a:solidFill>
                  <a:schemeClr val="tx1"/>
                </a:solidFill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>Calyx</a:t>
            </a:r>
            <a:br>
              <a:rPr lang="en-US" sz="4400" b="1" dirty="0">
                <a:ln>
                  <a:noFill/>
                </a:ln>
                <a:solidFill>
                  <a:schemeClr val="tx1"/>
                </a:solidFill>
                <a:latin typeface="Book Antiqua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en-US" sz="4400" b="1" dirty="0">
                <a:ln>
                  <a:noFill/>
                </a:ln>
                <a:solidFill>
                  <a:schemeClr val="tx1"/>
                </a:solidFill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en-US" sz="4400" b="1" dirty="0">
                <a:ln>
                  <a:noFill/>
                </a:ln>
                <a:solidFill>
                  <a:schemeClr val="tx1"/>
                </a:solidFill>
                <a:latin typeface="Book Antiqua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400" b="1" dirty="0">
                <a:latin typeface="Times New Roman" pitchFamily="18" charset="0"/>
                <a:cs typeface="Times New Roman" pitchFamily="18" charset="0"/>
              </a:rPr>
            </a:br>
            <a:r>
              <a:rPr lang="en-US" sz="4400" b="1" dirty="0">
                <a:ln>
                  <a:noFill/>
                </a:ln>
                <a:solidFill>
                  <a:schemeClr val="tx1"/>
                </a:solidFill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en-US" sz="4400" b="1" dirty="0">
                <a:ln>
                  <a:noFill/>
                </a:ln>
                <a:solidFill>
                  <a:schemeClr val="tx1"/>
                </a:solidFill>
                <a:latin typeface="Book Antiqua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400" b="1" dirty="0">
                <a:latin typeface="Times New Roman" pitchFamily="18" charset="0"/>
                <a:cs typeface="Times New Roman" pitchFamily="18" charset="0"/>
              </a:rPr>
            </a:br>
            <a:r>
              <a:rPr lang="en-US" sz="4400" dirty="0"/>
              <a:t/>
            </a:r>
            <a:br>
              <a:rPr lang="en-US" sz="4400" dirty="0"/>
            </a:br>
            <a:r>
              <a:rPr lang="en-US" sz="4400" dirty="0"/>
              <a:t/>
            </a:r>
            <a:br>
              <a:rPr lang="en-US" sz="4400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D2F05CE-B9F0-4AF2-8111-32D70996DB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0647" y="2319997"/>
            <a:ext cx="5588390" cy="4272882"/>
          </a:xfrm>
        </p:spPr>
        <p:txBody>
          <a:bodyPr>
            <a:normAutofit fontScale="92500" lnSpcReduction="20000"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en-US" sz="2800" dirty="0">
                <a:solidFill>
                  <a:schemeClr val="tx1"/>
                </a:solidFill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>Sepals 3 to many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en-US" sz="2800" dirty="0">
              <a:solidFill>
                <a:schemeClr val="tx1"/>
              </a:solidFill>
              <a:latin typeface="Book Antiqua" pitchFamily="18" charset="0"/>
              <a:ea typeface="Times New Roman" pitchFamily="18" charset="0"/>
              <a:cs typeface="Times New Roman" pitchFamily="18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en-US" sz="2800" dirty="0">
                <a:solidFill>
                  <a:schemeClr val="tx1"/>
                </a:solidFill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>Polysepalous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en-US" sz="2800" dirty="0">
              <a:solidFill>
                <a:schemeClr val="tx1"/>
              </a:solidFill>
              <a:latin typeface="Book Antiqua" pitchFamily="18" charset="0"/>
              <a:ea typeface="Times New Roman" pitchFamily="18" charset="0"/>
              <a:cs typeface="Times New Roman" pitchFamily="18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en-US" sz="2800" i="1" dirty="0" err="1">
                <a:solidFill>
                  <a:schemeClr val="tx1"/>
                </a:solidFill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>Nuphur</a:t>
            </a:r>
            <a:r>
              <a:rPr lang="en-US" sz="2800" dirty="0">
                <a:solidFill>
                  <a:schemeClr val="tx1"/>
                </a:solidFill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> sepals are yellow and larger than petals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en-US" sz="2800" dirty="0">
              <a:solidFill>
                <a:schemeClr val="tx1"/>
              </a:solidFill>
              <a:latin typeface="Book Antiqua" pitchFamily="18" charset="0"/>
              <a:ea typeface="Times New Roman" pitchFamily="18" charset="0"/>
              <a:cs typeface="Times New Roman" pitchFamily="18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en-US" sz="2800" dirty="0">
                <a:solidFill>
                  <a:schemeClr val="tx1"/>
                </a:solidFill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>sepals 3 in </a:t>
            </a:r>
            <a:r>
              <a:rPr lang="en-US" sz="2800" i="1" dirty="0" err="1">
                <a:solidFill>
                  <a:schemeClr val="tx1"/>
                </a:solidFill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>Brasenia</a:t>
            </a:r>
            <a:endParaRPr lang="en-US" sz="2800" i="1" dirty="0">
              <a:solidFill>
                <a:schemeClr val="tx1"/>
              </a:solidFill>
              <a:latin typeface="Book Antiqua" pitchFamily="18" charset="0"/>
              <a:ea typeface="Times New Roman" pitchFamily="18" charset="0"/>
              <a:cs typeface="Times New Roman" pitchFamily="18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en-US" sz="2800" dirty="0">
              <a:solidFill>
                <a:schemeClr val="tx1"/>
              </a:solidFill>
              <a:latin typeface="Book Antiqua" pitchFamily="18" charset="0"/>
              <a:ea typeface="Times New Roman" pitchFamily="18" charset="0"/>
              <a:cs typeface="Times New Roman" pitchFamily="18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en-US" sz="2800" dirty="0">
                <a:solidFill>
                  <a:schemeClr val="tx1"/>
                </a:solidFill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>4 in </a:t>
            </a:r>
            <a:r>
              <a:rPr lang="en-US" sz="2800" i="1" dirty="0" err="1">
                <a:solidFill>
                  <a:schemeClr val="tx1"/>
                </a:solidFill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>Nelumbo</a:t>
            </a:r>
            <a:r>
              <a:rPr lang="en-US" sz="2800" dirty="0">
                <a:solidFill>
                  <a:schemeClr val="tx1"/>
                </a:solidFill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> and </a:t>
            </a:r>
            <a:r>
              <a:rPr lang="en-US" sz="2800" i="1" dirty="0">
                <a:solidFill>
                  <a:schemeClr val="tx1"/>
                </a:solidFill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>Nymphaea</a:t>
            </a:r>
            <a:r>
              <a:rPr lang="en-US" sz="2800" dirty="0">
                <a:solidFill>
                  <a:schemeClr val="tx1"/>
                </a:solidFill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en-US" sz="2800" dirty="0">
              <a:solidFill>
                <a:schemeClr val="tx1"/>
              </a:solidFill>
              <a:latin typeface="Book Antiqua" pitchFamily="18" charset="0"/>
              <a:ea typeface="Times New Roman" pitchFamily="18" charset="0"/>
              <a:cs typeface="Times New Roman" pitchFamily="18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en-US" sz="2800" dirty="0">
                <a:solidFill>
                  <a:schemeClr val="tx1"/>
                </a:solidFill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>5 in </a:t>
            </a:r>
            <a:r>
              <a:rPr lang="en-US" sz="2800" i="1" dirty="0" err="1">
                <a:solidFill>
                  <a:schemeClr val="tx1"/>
                </a:solidFill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>Barclaya</a:t>
            </a:r>
            <a:r>
              <a:rPr lang="en-US" sz="2800" i="1" dirty="0">
                <a:solidFill>
                  <a:schemeClr val="tx1"/>
                </a:solidFill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en-US" sz="2800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4">
            <a:extLst>
              <a:ext uri="{FF2B5EF4-FFF2-40B4-BE49-F238E27FC236}">
                <a16:creationId xmlns:a16="http://schemas.microsoft.com/office/drawing/2014/main" xmlns="" id="{E808A611-2A0E-41A2-A6BD-5CDE6EB446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24600" y="454223"/>
            <a:ext cx="24384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39532603-E5ED-4045-9296-98EE72D22E41}"/>
              </a:ext>
            </a:extLst>
          </p:cNvPr>
          <p:cNvSpPr txBox="1"/>
          <p:nvPr/>
        </p:nvSpPr>
        <p:spPr>
          <a:xfrm>
            <a:off x="6324600" y="1943008"/>
            <a:ext cx="14732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rgbClr val="C00000"/>
                </a:solidFill>
              </a:rPr>
              <a:t>Courtesy KFRI</a:t>
            </a:r>
            <a:endParaRPr lang="en-IN" sz="1400" i="1" dirty="0">
              <a:solidFill>
                <a:srgbClr val="C00000"/>
              </a:solidFill>
            </a:endParaRPr>
          </a:p>
        </p:txBody>
      </p:sp>
      <p:pic>
        <p:nvPicPr>
          <p:cNvPr id="17" name="Picture 4">
            <a:extLst>
              <a:ext uri="{FF2B5EF4-FFF2-40B4-BE49-F238E27FC236}">
                <a16:creationId xmlns:a16="http://schemas.microsoft.com/office/drawing/2014/main" xmlns="" id="{15EFD1B7-60EB-4792-BA35-B6DCF78186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24600" y="2590800"/>
            <a:ext cx="2438400" cy="163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7567D902-8689-4A69-9023-9E3EFB1E0B7F}"/>
              </a:ext>
            </a:extLst>
          </p:cNvPr>
          <p:cNvSpPr txBox="1"/>
          <p:nvPr/>
        </p:nvSpPr>
        <p:spPr>
          <a:xfrm>
            <a:off x="6324600" y="3922334"/>
            <a:ext cx="14732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rgbClr val="C00000"/>
                </a:solidFill>
              </a:rPr>
              <a:t>Courtesy KFRI</a:t>
            </a:r>
            <a:endParaRPr lang="en-IN" sz="1400" i="1" dirty="0">
              <a:solidFill>
                <a:srgbClr val="C00000"/>
              </a:solidFill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87C1EE61-16F3-4999-9A40-220578CB24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 r="19414"/>
          <a:stretch>
            <a:fillRect/>
          </a:stretch>
        </p:blipFill>
        <p:spPr bwMode="auto">
          <a:xfrm>
            <a:off x="6324600" y="4467701"/>
            <a:ext cx="2425505" cy="19110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E8A919D0-24DD-477C-A8C9-713B56D241B8}"/>
              </a:ext>
            </a:extLst>
          </p:cNvPr>
          <p:cNvSpPr txBox="1"/>
          <p:nvPr/>
        </p:nvSpPr>
        <p:spPr>
          <a:xfrm>
            <a:off x="6396499" y="6080001"/>
            <a:ext cx="1617030" cy="3132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rgbClr val="C00000"/>
                </a:solidFill>
              </a:rPr>
              <a:t>Courtesy KFRI</a:t>
            </a:r>
            <a:endParaRPr lang="en-IN" sz="1400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8646298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7C3FB94-B391-4ACB-948C-302D07E952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647" y="1602993"/>
            <a:ext cx="8229600" cy="643329"/>
          </a:xfrm>
        </p:spPr>
        <p:txBody>
          <a:bodyPr>
            <a:normAutofit fontScale="90000"/>
          </a:bodyPr>
          <a:lstStyle/>
          <a:p>
            <a:pPr algn="l"/>
            <a:r>
              <a:rPr lang="en-US" sz="4400" dirty="0"/>
              <a:t/>
            </a:r>
            <a:br>
              <a:rPr lang="en-US" sz="4400" dirty="0"/>
            </a:br>
            <a:r>
              <a:rPr lang="en-US" sz="4400" dirty="0"/>
              <a:t/>
            </a:r>
            <a:br>
              <a:rPr lang="en-US" sz="4400" dirty="0"/>
            </a:br>
            <a:r>
              <a:rPr lang="en-US" sz="4400" dirty="0"/>
              <a:t/>
            </a:r>
            <a:br>
              <a:rPr lang="en-US" sz="4400" dirty="0"/>
            </a:br>
            <a:r>
              <a:rPr lang="en-US" sz="4400" dirty="0"/>
              <a:t/>
            </a:r>
            <a:br>
              <a:rPr lang="en-US" sz="4400" dirty="0"/>
            </a:br>
            <a:r>
              <a:rPr lang="en-US" sz="4400" dirty="0"/>
              <a:t/>
            </a:r>
            <a:br>
              <a:rPr lang="en-US" sz="4400" dirty="0"/>
            </a:br>
            <a:r>
              <a:rPr lang="en-US" sz="4400" dirty="0"/>
              <a:t/>
            </a:r>
            <a:br>
              <a:rPr lang="en-US" sz="4400" dirty="0"/>
            </a:br>
            <a:r>
              <a:rPr lang="en-US" sz="4400" dirty="0"/>
              <a:t/>
            </a:r>
            <a:br>
              <a:rPr lang="en-US" sz="4400" dirty="0"/>
            </a:br>
            <a:r>
              <a:rPr lang="en-US" sz="4400" b="1" dirty="0">
                <a:ln>
                  <a:noFill/>
                </a:ln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Corolla</a:t>
            </a:r>
            <a:br>
              <a:rPr lang="en-US" sz="4400" b="1" dirty="0">
                <a:ln>
                  <a:noFill/>
                </a:ln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en-US" sz="4400" b="1" dirty="0">
                <a:ln>
                  <a:noFill/>
                </a:ln>
                <a:solidFill>
                  <a:schemeClr val="tx1"/>
                </a:solidFill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en-US" sz="4400" b="1" dirty="0">
                <a:ln>
                  <a:noFill/>
                </a:ln>
                <a:solidFill>
                  <a:schemeClr val="tx1"/>
                </a:solidFill>
                <a:latin typeface="Book Antiqua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en-US" sz="4400" b="1" dirty="0">
                <a:ln>
                  <a:noFill/>
                </a:ln>
                <a:solidFill>
                  <a:schemeClr val="tx1"/>
                </a:solidFill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en-US" sz="4400" b="1" dirty="0">
                <a:ln>
                  <a:noFill/>
                </a:ln>
                <a:solidFill>
                  <a:schemeClr val="tx1"/>
                </a:solidFill>
                <a:latin typeface="Book Antiqua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400" b="1" dirty="0">
                <a:latin typeface="Times New Roman" pitchFamily="18" charset="0"/>
                <a:cs typeface="Times New Roman" pitchFamily="18" charset="0"/>
              </a:rPr>
            </a:br>
            <a:r>
              <a:rPr lang="en-US" sz="4400" b="1" dirty="0">
                <a:ln>
                  <a:noFill/>
                </a:ln>
                <a:solidFill>
                  <a:schemeClr val="tx1"/>
                </a:solidFill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en-US" sz="4400" b="1" dirty="0">
                <a:ln>
                  <a:noFill/>
                </a:ln>
                <a:solidFill>
                  <a:schemeClr val="tx1"/>
                </a:solidFill>
                <a:latin typeface="Book Antiqua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400" b="1" dirty="0">
                <a:latin typeface="Times New Roman" pitchFamily="18" charset="0"/>
                <a:cs typeface="Times New Roman" pitchFamily="18" charset="0"/>
              </a:rPr>
            </a:br>
            <a:r>
              <a:rPr lang="en-US" sz="4400" dirty="0"/>
              <a:t/>
            </a:r>
            <a:br>
              <a:rPr lang="en-US" sz="4400" dirty="0"/>
            </a:br>
            <a:r>
              <a:rPr lang="en-US" sz="4400" dirty="0"/>
              <a:t/>
            </a:r>
            <a:br>
              <a:rPr lang="en-US" sz="4400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D2F05CE-B9F0-4AF2-8111-32D70996DB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0646" y="2319997"/>
            <a:ext cx="5767753" cy="4272882"/>
          </a:xfrm>
        </p:spPr>
        <p:txBody>
          <a:bodyPr>
            <a:normAutofit fontScale="92500" lnSpcReduction="20000"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Petals 3 to many – polypetalous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en-US" sz="2800" dirty="0">
              <a:solidFill>
                <a:schemeClr val="tx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Petals frequently grading into stamens</a:t>
            </a:r>
          </a:p>
          <a:p>
            <a:pPr marL="0" indent="0"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en-US" sz="2800" dirty="0">
              <a:solidFill>
                <a:schemeClr val="tx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Inner petals form petaloid staminodes</a:t>
            </a:r>
          </a:p>
          <a:p>
            <a:pPr marL="0" indent="0"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While or variously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coloured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and showy</a:t>
            </a:r>
          </a:p>
          <a:p>
            <a:pPr marL="0" indent="0"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en-US" sz="2800" dirty="0">
              <a:solidFill>
                <a:schemeClr val="tx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 nectary is present in abaxial side in </a:t>
            </a:r>
            <a:r>
              <a:rPr lang="en-US" sz="2800" i="1" dirty="0" err="1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Nuphur</a:t>
            </a:r>
            <a:endParaRPr lang="en-US" sz="2800" i="1" dirty="0">
              <a:solidFill>
                <a:schemeClr val="tx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en-US" sz="2800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Aestivation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imbicate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4">
            <a:extLst>
              <a:ext uri="{FF2B5EF4-FFF2-40B4-BE49-F238E27FC236}">
                <a16:creationId xmlns:a16="http://schemas.microsoft.com/office/drawing/2014/main" xmlns="" id="{E808A611-2A0E-41A2-A6BD-5CDE6EB446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24600" y="454223"/>
            <a:ext cx="24384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39532603-E5ED-4045-9296-98EE72D22E41}"/>
              </a:ext>
            </a:extLst>
          </p:cNvPr>
          <p:cNvSpPr txBox="1"/>
          <p:nvPr/>
        </p:nvSpPr>
        <p:spPr>
          <a:xfrm>
            <a:off x="6324600" y="1943008"/>
            <a:ext cx="14732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rgbClr val="C00000"/>
                </a:solidFill>
              </a:rPr>
              <a:t>Courtesy KFRI</a:t>
            </a:r>
            <a:endParaRPr lang="en-IN" sz="1400" i="1" dirty="0">
              <a:solidFill>
                <a:srgbClr val="C00000"/>
              </a:solidFill>
            </a:endParaRPr>
          </a:p>
        </p:txBody>
      </p:sp>
      <p:pic>
        <p:nvPicPr>
          <p:cNvPr id="17" name="Picture 4">
            <a:extLst>
              <a:ext uri="{FF2B5EF4-FFF2-40B4-BE49-F238E27FC236}">
                <a16:creationId xmlns:a16="http://schemas.microsoft.com/office/drawing/2014/main" xmlns="" id="{15EFD1B7-60EB-4792-BA35-B6DCF78186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24600" y="2514600"/>
            <a:ext cx="2438400" cy="163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7567D902-8689-4A69-9023-9E3EFB1E0B7F}"/>
              </a:ext>
            </a:extLst>
          </p:cNvPr>
          <p:cNvSpPr txBox="1"/>
          <p:nvPr/>
        </p:nvSpPr>
        <p:spPr>
          <a:xfrm>
            <a:off x="6324600" y="3922334"/>
            <a:ext cx="14732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rgbClr val="C00000"/>
                </a:solidFill>
              </a:rPr>
              <a:t>Courtesy KFRI</a:t>
            </a:r>
            <a:endParaRPr lang="en-IN" sz="1400" i="1" dirty="0">
              <a:solidFill>
                <a:srgbClr val="C00000"/>
              </a:solidFill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87C1EE61-16F3-4999-9A40-220578CB24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 r="19414"/>
          <a:stretch>
            <a:fillRect/>
          </a:stretch>
        </p:blipFill>
        <p:spPr bwMode="auto">
          <a:xfrm>
            <a:off x="6324600" y="4467701"/>
            <a:ext cx="2425505" cy="19110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E8A919D0-24DD-477C-A8C9-713B56D241B8}"/>
              </a:ext>
            </a:extLst>
          </p:cNvPr>
          <p:cNvSpPr txBox="1"/>
          <p:nvPr/>
        </p:nvSpPr>
        <p:spPr>
          <a:xfrm>
            <a:off x="6396499" y="6080001"/>
            <a:ext cx="1617030" cy="3132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rgbClr val="C00000"/>
                </a:solidFill>
              </a:rPr>
              <a:t>Courtesy KFRI</a:t>
            </a:r>
            <a:endParaRPr lang="en-IN" sz="1400" i="1" dirty="0">
              <a:solidFill>
                <a:srgbClr val="C00000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774A41EA-DCD0-40C7-AC6A-C047FC5A1BF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3333" t="27407" r="25025" b="46452"/>
          <a:stretch/>
        </p:blipFill>
        <p:spPr>
          <a:xfrm>
            <a:off x="4043206" y="534572"/>
            <a:ext cx="2205194" cy="171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3314790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7C3FB94-B391-4ACB-948C-302D07E952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647" y="1602993"/>
            <a:ext cx="8229600" cy="643329"/>
          </a:xfrm>
        </p:spPr>
        <p:txBody>
          <a:bodyPr>
            <a:normAutofit fontScale="90000"/>
          </a:bodyPr>
          <a:lstStyle/>
          <a:p>
            <a:pPr algn="l"/>
            <a:r>
              <a:rPr lang="en-US" sz="4400" dirty="0"/>
              <a:t/>
            </a:r>
            <a:br>
              <a:rPr lang="en-US" sz="4400" dirty="0"/>
            </a:br>
            <a:r>
              <a:rPr lang="en-US" sz="4400" dirty="0"/>
              <a:t/>
            </a:r>
            <a:br>
              <a:rPr lang="en-US" sz="4400" dirty="0"/>
            </a:br>
            <a:r>
              <a:rPr lang="en-US" sz="4400" dirty="0"/>
              <a:t/>
            </a:r>
            <a:br>
              <a:rPr lang="en-US" sz="4400" dirty="0"/>
            </a:br>
            <a:r>
              <a:rPr lang="en-US" sz="4400" dirty="0"/>
              <a:t/>
            </a:r>
            <a:br>
              <a:rPr lang="en-US" sz="4400" dirty="0"/>
            </a:br>
            <a:r>
              <a:rPr lang="en-US" sz="4400" dirty="0"/>
              <a:t/>
            </a:r>
            <a:br>
              <a:rPr lang="en-US" sz="4400" dirty="0"/>
            </a:br>
            <a:r>
              <a:rPr lang="en-US" sz="4400" dirty="0"/>
              <a:t/>
            </a:r>
            <a:br>
              <a:rPr lang="en-US" sz="4400" dirty="0"/>
            </a:br>
            <a:r>
              <a:rPr lang="en-US" sz="4400" dirty="0"/>
              <a:t/>
            </a:r>
            <a:br>
              <a:rPr lang="en-US" sz="4400" dirty="0"/>
            </a:br>
            <a:r>
              <a:rPr lang="en-US" sz="4400" b="1" dirty="0">
                <a:ln>
                  <a:noFill/>
                </a:ln>
                <a:solidFill>
                  <a:schemeClr val="tx1"/>
                </a:solidFill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>Androecium</a:t>
            </a:r>
            <a:br>
              <a:rPr lang="en-US" sz="4400" b="1" dirty="0">
                <a:ln>
                  <a:noFill/>
                </a:ln>
                <a:solidFill>
                  <a:schemeClr val="tx1"/>
                </a:solidFill>
                <a:latin typeface="Book Antiqua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en-US" sz="4400" b="1" dirty="0">
                <a:ln>
                  <a:noFill/>
                </a:ln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en-US" sz="4400" b="1" dirty="0">
                <a:ln>
                  <a:noFill/>
                </a:ln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en-US" sz="4400" b="1" dirty="0">
                <a:ln>
                  <a:noFill/>
                </a:ln>
                <a:solidFill>
                  <a:schemeClr val="tx1"/>
                </a:solidFill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en-US" sz="4400" b="1" dirty="0">
                <a:ln>
                  <a:noFill/>
                </a:ln>
                <a:solidFill>
                  <a:schemeClr val="tx1"/>
                </a:solidFill>
                <a:latin typeface="Book Antiqua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en-US" sz="4400" b="1" dirty="0">
                <a:ln>
                  <a:noFill/>
                </a:ln>
                <a:solidFill>
                  <a:schemeClr val="tx1"/>
                </a:solidFill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en-US" sz="4400" b="1" dirty="0">
                <a:ln>
                  <a:noFill/>
                </a:ln>
                <a:solidFill>
                  <a:schemeClr val="tx1"/>
                </a:solidFill>
                <a:latin typeface="Book Antiqua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400" b="1" dirty="0">
                <a:latin typeface="Times New Roman" pitchFamily="18" charset="0"/>
                <a:cs typeface="Times New Roman" pitchFamily="18" charset="0"/>
              </a:rPr>
            </a:br>
            <a:r>
              <a:rPr lang="en-US" sz="4400" b="1" dirty="0">
                <a:ln>
                  <a:noFill/>
                </a:ln>
                <a:solidFill>
                  <a:schemeClr val="tx1"/>
                </a:solidFill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en-US" sz="4400" b="1" dirty="0">
                <a:ln>
                  <a:noFill/>
                </a:ln>
                <a:solidFill>
                  <a:schemeClr val="tx1"/>
                </a:solidFill>
                <a:latin typeface="Book Antiqua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400" b="1" dirty="0">
                <a:latin typeface="Times New Roman" pitchFamily="18" charset="0"/>
                <a:cs typeface="Times New Roman" pitchFamily="18" charset="0"/>
              </a:rPr>
            </a:br>
            <a:r>
              <a:rPr lang="en-US" sz="4400" dirty="0"/>
              <a:t/>
            </a:r>
            <a:br>
              <a:rPr lang="en-US" sz="4400" dirty="0"/>
            </a:br>
            <a:r>
              <a:rPr lang="en-US" sz="4400" dirty="0"/>
              <a:t/>
            </a:r>
            <a:br>
              <a:rPr lang="en-US" sz="4400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D2F05CE-B9F0-4AF2-8111-32D70996DB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0646" y="2319997"/>
            <a:ext cx="5767753" cy="4272882"/>
          </a:xfrm>
        </p:spPr>
        <p:txBody>
          <a:bodyPr>
            <a:normAutofit fontScale="85000" lnSpcReduction="20000"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en-US" sz="2800" dirty="0">
                <a:solidFill>
                  <a:schemeClr val="tx1"/>
                </a:solidFill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>3 to many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en-US" sz="2800" dirty="0">
              <a:solidFill>
                <a:schemeClr val="tx1"/>
              </a:solidFill>
              <a:latin typeface="Book Antiqua" pitchFamily="18" charset="0"/>
              <a:ea typeface="Times New Roman" pitchFamily="18" charset="0"/>
              <a:cs typeface="Times New Roman" pitchFamily="18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en-US" sz="2800" dirty="0">
                <a:solidFill>
                  <a:schemeClr val="tx1"/>
                </a:solidFill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>Filaments extend as sterile appendage beyond the anther sacs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en-US" sz="2800" dirty="0">
              <a:latin typeface="Book Antiqua" pitchFamily="18" charset="0"/>
              <a:ea typeface="Times New Roman" pitchFamily="18" charset="0"/>
              <a:cs typeface="Times New Roman" pitchFamily="18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en-US" sz="2800" dirty="0">
                <a:solidFill>
                  <a:schemeClr val="tx1"/>
                </a:solidFill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>Anther </a:t>
            </a:r>
            <a:r>
              <a:rPr lang="en-US" sz="2800" dirty="0" err="1">
                <a:solidFill>
                  <a:schemeClr val="tx1"/>
                </a:solidFill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>dithecous</a:t>
            </a:r>
            <a:r>
              <a:rPr lang="en-US" sz="2800" dirty="0">
                <a:solidFill>
                  <a:schemeClr val="tx1"/>
                </a:solidFill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>, basifixed or adnate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en-US" sz="2800" dirty="0">
              <a:solidFill>
                <a:schemeClr val="tx1"/>
              </a:solidFill>
              <a:latin typeface="Book Antiqua" pitchFamily="18" charset="0"/>
              <a:ea typeface="Times New Roman" pitchFamily="18" charset="0"/>
              <a:cs typeface="Times New Roman" pitchFamily="18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en-US" sz="2800" dirty="0" err="1">
                <a:solidFill>
                  <a:schemeClr val="tx1"/>
                </a:solidFill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>Introse</a:t>
            </a:r>
            <a:r>
              <a:rPr lang="en-US" sz="2800" dirty="0">
                <a:solidFill>
                  <a:schemeClr val="tx1"/>
                </a:solidFill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> -  dehiscence longitudinal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en-US" sz="2800" dirty="0">
              <a:solidFill>
                <a:schemeClr val="tx1"/>
              </a:solidFill>
              <a:latin typeface="Book Antiqua" pitchFamily="18" charset="0"/>
              <a:ea typeface="Times New Roman" pitchFamily="18" charset="0"/>
              <a:cs typeface="Times New Roman" pitchFamily="18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en-US" sz="2800" dirty="0">
                <a:solidFill>
                  <a:schemeClr val="tx1"/>
                </a:solidFill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>In Victoria the inner stamens are sterile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en-US" sz="2800" dirty="0">
              <a:solidFill>
                <a:schemeClr val="tx1"/>
              </a:solidFill>
              <a:latin typeface="Book Antiqua" pitchFamily="18" charset="0"/>
              <a:ea typeface="Times New Roman" pitchFamily="18" charset="0"/>
              <a:cs typeface="Times New Roman" pitchFamily="18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en-US" sz="2800" dirty="0">
                <a:solidFill>
                  <a:schemeClr val="tx1"/>
                </a:solidFill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>In </a:t>
            </a:r>
            <a:r>
              <a:rPr lang="en-US" sz="2800" i="1" dirty="0" err="1">
                <a:solidFill>
                  <a:schemeClr val="tx1"/>
                </a:solidFill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>Nelumbo</a:t>
            </a:r>
            <a:r>
              <a:rPr lang="en-US" sz="2800" dirty="0">
                <a:solidFill>
                  <a:schemeClr val="tx1"/>
                </a:solidFill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> and </a:t>
            </a:r>
            <a:r>
              <a:rPr lang="en-US" sz="2800" i="1" dirty="0">
                <a:solidFill>
                  <a:schemeClr val="tx1"/>
                </a:solidFill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>Nymphaea</a:t>
            </a:r>
            <a:r>
              <a:rPr lang="en-US" sz="2800" dirty="0">
                <a:solidFill>
                  <a:schemeClr val="tx1"/>
                </a:solidFill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> the stamens are spirally arranged </a:t>
            </a:r>
            <a:endParaRPr lang="en-US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4" descr="C:\Documents and Settings\xp\Desktop\Stamen graation.jpg">
            <a:extLst>
              <a:ext uri="{FF2B5EF4-FFF2-40B4-BE49-F238E27FC236}">
                <a16:creationId xmlns:a16="http://schemas.microsoft.com/office/drawing/2014/main" xmlns="" id="{319AC210-4A37-4803-927E-129BDCB4C6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858000" y="3581400"/>
            <a:ext cx="1828800" cy="2743200"/>
          </a:xfrm>
          <a:prstGeom prst="rect">
            <a:avLst/>
          </a:prstGeom>
          <a:noFill/>
        </p:spPr>
      </p:pic>
      <p:pic>
        <p:nvPicPr>
          <p:cNvPr id="13" name="Picture 5" descr="C:\Documents and Settings\xp\Desktop\stamen 1.jpg">
            <a:extLst>
              <a:ext uri="{FF2B5EF4-FFF2-40B4-BE49-F238E27FC236}">
                <a16:creationId xmlns:a16="http://schemas.microsoft.com/office/drawing/2014/main" xmlns="" id="{733FACAD-6E06-4891-9BF0-984FD7C1D4B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 l="34615" t="8109" r="30769" b="10810"/>
          <a:stretch/>
        </p:blipFill>
        <p:spPr bwMode="auto">
          <a:xfrm>
            <a:off x="7848600" y="1143000"/>
            <a:ext cx="838200" cy="2286000"/>
          </a:xfrm>
          <a:prstGeom prst="rect">
            <a:avLst/>
          </a:prstGeom>
          <a:noFill/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4FC5CF0-8430-4232-B889-2C81E1DEE53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196" t="4352" r="7317" b="14347"/>
          <a:stretch/>
        </p:blipFill>
        <p:spPr>
          <a:xfrm>
            <a:off x="5334000" y="457200"/>
            <a:ext cx="25146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1804036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7C3FB94-B391-4ACB-948C-302D07E952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647" y="1871271"/>
            <a:ext cx="8229600" cy="643329"/>
          </a:xfrm>
        </p:spPr>
        <p:txBody>
          <a:bodyPr>
            <a:normAutofit fontScale="90000"/>
          </a:bodyPr>
          <a:lstStyle/>
          <a:p>
            <a:pPr algn="l"/>
            <a:r>
              <a:rPr lang="en-US" sz="4400" dirty="0"/>
              <a:t/>
            </a:r>
            <a:br>
              <a:rPr lang="en-US" sz="4400" dirty="0"/>
            </a:br>
            <a:r>
              <a:rPr lang="en-US" sz="4400" dirty="0"/>
              <a:t/>
            </a:r>
            <a:br>
              <a:rPr lang="en-US" sz="4400" dirty="0"/>
            </a:br>
            <a:r>
              <a:rPr lang="en-US" sz="4400" dirty="0"/>
              <a:t/>
            </a:r>
            <a:br>
              <a:rPr lang="en-US" sz="4400" dirty="0"/>
            </a:br>
            <a:r>
              <a:rPr lang="en-US" sz="4400" dirty="0"/>
              <a:t/>
            </a:r>
            <a:br>
              <a:rPr lang="en-US" sz="4400" dirty="0"/>
            </a:br>
            <a:r>
              <a:rPr lang="en-US" sz="4400" dirty="0"/>
              <a:t/>
            </a:r>
            <a:br>
              <a:rPr lang="en-US" sz="4400" dirty="0"/>
            </a:br>
            <a:r>
              <a:rPr lang="en-US" sz="4400" dirty="0"/>
              <a:t/>
            </a:r>
            <a:br>
              <a:rPr lang="en-US" sz="4400" dirty="0"/>
            </a:br>
            <a:r>
              <a:rPr lang="en-US" sz="4400" dirty="0"/>
              <a:t/>
            </a:r>
            <a:br>
              <a:rPr lang="en-US" sz="4400" dirty="0"/>
            </a:br>
            <a:r>
              <a:rPr lang="en-US" sz="4400" b="1" dirty="0">
                <a:ln>
                  <a:noFill/>
                </a:ln>
                <a:solidFill>
                  <a:schemeClr val="tx1"/>
                </a:solidFill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>Gynoecium</a:t>
            </a:r>
            <a:br>
              <a:rPr lang="en-US" sz="4400" b="1" dirty="0">
                <a:ln>
                  <a:noFill/>
                </a:ln>
                <a:solidFill>
                  <a:schemeClr val="tx1"/>
                </a:solidFill>
                <a:latin typeface="Book Antiqua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en-US" sz="4400" b="1" dirty="0">
                <a:ln>
                  <a:noFill/>
                </a:ln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en-US" sz="4400" b="1" dirty="0">
                <a:ln>
                  <a:noFill/>
                </a:ln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en-US" sz="4400" b="1" dirty="0">
                <a:ln>
                  <a:noFill/>
                </a:ln>
                <a:solidFill>
                  <a:schemeClr val="tx1"/>
                </a:solidFill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en-US" sz="4400" b="1" dirty="0">
                <a:ln>
                  <a:noFill/>
                </a:ln>
                <a:solidFill>
                  <a:schemeClr val="tx1"/>
                </a:solidFill>
                <a:latin typeface="Book Antiqua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en-US" sz="4400" b="1" dirty="0">
                <a:ln>
                  <a:noFill/>
                </a:ln>
                <a:solidFill>
                  <a:schemeClr val="tx1"/>
                </a:solidFill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en-US" sz="4400" b="1" dirty="0">
                <a:ln>
                  <a:noFill/>
                </a:ln>
                <a:solidFill>
                  <a:schemeClr val="tx1"/>
                </a:solidFill>
                <a:latin typeface="Book Antiqua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400" b="1" dirty="0">
                <a:latin typeface="Times New Roman" pitchFamily="18" charset="0"/>
                <a:cs typeface="Times New Roman" pitchFamily="18" charset="0"/>
              </a:rPr>
            </a:br>
            <a:r>
              <a:rPr lang="en-US" sz="4400" b="1" dirty="0">
                <a:ln>
                  <a:noFill/>
                </a:ln>
                <a:solidFill>
                  <a:schemeClr val="tx1"/>
                </a:solidFill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en-US" sz="4400" b="1" dirty="0">
                <a:ln>
                  <a:noFill/>
                </a:ln>
                <a:solidFill>
                  <a:schemeClr val="tx1"/>
                </a:solidFill>
                <a:latin typeface="Book Antiqua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400" b="1" dirty="0">
                <a:latin typeface="Times New Roman" pitchFamily="18" charset="0"/>
                <a:cs typeface="Times New Roman" pitchFamily="18" charset="0"/>
              </a:rPr>
            </a:br>
            <a:r>
              <a:rPr lang="en-US" sz="4400" dirty="0"/>
              <a:t/>
            </a:r>
            <a:br>
              <a:rPr lang="en-US" sz="4400" dirty="0"/>
            </a:br>
            <a:r>
              <a:rPr lang="en-US" sz="4400" dirty="0"/>
              <a:t/>
            </a:r>
            <a:br>
              <a:rPr lang="en-US" sz="4400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D2F05CE-B9F0-4AF2-8111-32D70996DB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0646" y="2319997"/>
            <a:ext cx="8129954" cy="4272882"/>
          </a:xfrm>
        </p:spPr>
        <p:txBody>
          <a:bodyPr>
            <a:normAutofit fontScale="77500" lnSpcReduction="20000"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en-US" sz="2800" dirty="0">
                <a:solidFill>
                  <a:schemeClr val="tx1"/>
                </a:solidFill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>2 to 3 carpels  - </a:t>
            </a:r>
            <a:r>
              <a:rPr lang="en-US" sz="2800" i="1" dirty="0" err="1">
                <a:solidFill>
                  <a:schemeClr val="tx1"/>
                </a:solidFill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>Cabomba</a:t>
            </a:r>
            <a:endParaRPr lang="en-US" sz="2800" i="1" dirty="0">
              <a:solidFill>
                <a:schemeClr val="tx1"/>
              </a:solidFill>
              <a:latin typeface="Book Antiqua" pitchFamily="18" charset="0"/>
              <a:ea typeface="Times New Roman" pitchFamily="18" charset="0"/>
              <a:cs typeface="Times New Roman" pitchFamily="18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en-US" sz="2800" dirty="0">
              <a:solidFill>
                <a:schemeClr val="tx1"/>
              </a:solidFill>
              <a:latin typeface="Book Antiqua" pitchFamily="18" charset="0"/>
              <a:ea typeface="Times New Roman" pitchFamily="18" charset="0"/>
              <a:cs typeface="Times New Roman" pitchFamily="18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en-US" sz="2800" dirty="0">
                <a:solidFill>
                  <a:schemeClr val="tx1"/>
                </a:solidFill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>Numerous -  </a:t>
            </a:r>
            <a:r>
              <a:rPr lang="en-US" sz="2800" i="1" dirty="0" err="1">
                <a:solidFill>
                  <a:schemeClr val="tx1"/>
                </a:solidFill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>Nelumbo</a:t>
            </a:r>
            <a:r>
              <a:rPr lang="en-US" sz="2800" i="1" dirty="0">
                <a:solidFill>
                  <a:schemeClr val="tx1"/>
                </a:solidFill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>, Nymphaea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en-US" sz="2800" dirty="0">
              <a:solidFill>
                <a:schemeClr val="tx1"/>
              </a:solidFill>
              <a:latin typeface="Book Antiqua" pitchFamily="18" charset="0"/>
              <a:ea typeface="Times New Roman" pitchFamily="18" charset="0"/>
              <a:cs typeface="Times New Roman" pitchFamily="18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en-US" sz="2800" dirty="0">
                <a:solidFill>
                  <a:schemeClr val="tx1"/>
                </a:solidFill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>Each carpel with 1 locule, numerous ovules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en-US" sz="2800" dirty="0">
              <a:latin typeface="Book Antiqua" pitchFamily="18" charset="0"/>
              <a:ea typeface="Times New Roman" pitchFamily="18" charset="0"/>
              <a:cs typeface="Times New Roman" pitchFamily="18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en-US" sz="2800" dirty="0">
                <a:solidFill>
                  <a:schemeClr val="tx1"/>
                </a:solidFill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>Marginal or parietal placentation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en-US" sz="2800" dirty="0">
              <a:latin typeface="Book Antiqua" pitchFamily="18" charset="0"/>
              <a:ea typeface="Times New Roman" pitchFamily="18" charset="0"/>
              <a:cs typeface="Times New Roman" pitchFamily="18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en-US" sz="2800" dirty="0">
                <a:solidFill>
                  <a:schemeClr val="tx1"/>
                </a:solidFill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>Ovary superior but inferior in </a:t>
            </a:r>
            <a:r>
              <a:rPr lang="en-US" sz="2800" i="1" dirty="0">
                <a:solidFill>
                  <a:schemeClr val="tx1"/>
                </a:solidFill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>Victoria</a:t>
            </a:r>
            <a:r>
              <a:rPr lang="en-US" sz="2800" dirty="0">
                <a:solidFill>
                  <a:schemeClr val="tx1"/>
                </a:solidFill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> and </a:t>
            </a:r>
            <a:r>
              <a:rPr lang="en-US" sz="2800" i="1" dirty="0">
                <a:solidFill>
                  <a:schemeClr val="tx1"/>
                </a:solidFill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>Euryale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en-US" sz="2800" dirty="0">
              <a:latin typeface="Book Antiqua" pitchFamily="18" charset="0"/>
              <a:ea typeface="Times New Roman" pitchFamily="18" charset="0"/>
              <a:cs typeface="Times New Roman" pitchFamily="18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en-US" sz="2800" dirty="0">
                <a:solidFill>
                  <a:schemeClr val="tx1"/>
                </a:solidFill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>Stigmas mostly 1 and discoid or as many as 35 and radiate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en-US" sz="2800" dirty="0">
              <a:latin typeface="Book Antiqua" pitchFamily="18" charset="0"/>
              <a:ea typeface="Times New Roman" pitchFamily="18" charset="0"/>
              <a:cs typeface="Times New Roman" pitchFamily="18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en-US" sz="2800" dirty="0">
                <a:solidFill>
                  <a:schemeClr val="tx1"/>
                </a:solidFill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>Numerous carpels of </a:t>
            </a:r>
            <a:r>
              <a:rPr lang="en-US" sz="2800" i="1" dirty="0">
                <a:solidFill>
                  <a:schemeClr val="tx1"/>
                </a:solidFill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>Nymphaea</a:t>
            </a:r>
            <a:r>
              <a:rPr lang="en-US" sz="2800" dirty="0">
                <a:solidFill>
                  <a:schemeClr val="tx1"/>
                </a:solidFill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> and </a:t>
            </a:r>
            <a:r>
              <a:rPr lang="en-US" sz="2800" i="1" dirty="0" err="1">
                <a:solidFill>
                  <a:schemeClr val="tx1"/>
                </a:solidFill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>Nelumbo</a:t>
            </a:r>
            <a:r>
              <a:rPr lang="en-US" sz="2800" dirty="0">
                <a:solidFill>
                  <a:schemeClr val="tx1"/>
                </a:solidFill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>  - Swollen receptacle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4" descr="C:\Documents and Settings\xp\Desktop\PAretial placentation.jpg">
            <a:extLst>
              <a:ext uri="{FF2B5EF4-FFF2-40B4-BE49-F238E27FC236}">
                <a16:creationId xmlns:a16="http://schemas.microsoft.com/office/drawing/2014/main" xmlns="" id="{150FCFFC-AD43-4DDE-BB57-AAF5EF492B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 t="16667" b="8333"/>
          <a:stretch>
            <a:fillRect/>
          </a:stretch>
        </p:blipFill>
        <p:spPr bwMode="auto">
          <a:xfrm>
            <a:off x="6790268" y="533400"/>
            <a:ext cx="1600200" cy="1600200"/>
          </a:xfrm>
          <a:prstGeom prst="rect">
            <a:avLst/>
          </a:prstGeom>
          <a:noFill/>
        </p:spPr>
      </p:pic>
      <p:pic>
        <p:nvPicPr>
          <p:cNvPr id="7" name="Picture 3" descr="C:\Documents and Settings\xp\Desktop\LS of gyno.jpg">
            <a:extLst>
              <a:ext uri="{FF2B5EF4-FFF2-40B4-BE49-F238E27FC236}">
                <a16:creationId xmlns:a16="http://schemas.microsoft.com/office/drawing/2014/main" xmlns="" id="{EF54496B-6779-4590-AACF-4551D89D9C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 l="12500" t="19444" b="22222"/>
          <a:stretch>
            <a:fillRect/>
          </a:stretch>
        </p:blipFill>
        <p:spPr bwMode="auto">
          <a:xfrm rot="16200000">
            <a:off x="5076224" y="533400"/>
            <a:ext cx="1600200" cy="1600200"/>
          </a:xfrm>
          <a:prstGeom prst="rect">
            <a:avLst/>
          </a:prstGeom>
          <a:noFill/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061B440B-4CD3-4ECA-B5AD-DDFBB3AAB58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196" t="4352" r="7317" b="14347"/>
          <a:stretch/>
        </p:blipFill>
        <p:spPr>
          <a:xfrm>
            <a:off x="6298532" y="2425555"/>
            <a:ext cx="2464468" cy="1841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1827465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BEE39AB6-C495-4309-8E22-95F363B6BB4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0001" b="68071"/>
          <a:stretch/>
        </p:blipFill>
        <p:spPr>
          <a:xfrm>
            <a:off x="609600" y="838200"/>
            <a:ext cx="4105276" cy="3429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54619606-F9B4-42DA-A7B0-E28167064DE1}"/>
              </a:ext>
            </a:extLst>
          </p:cNvPr>
          <p:cNvSpPr txBox="1"/>
          <p:nvPr/>
        </p:nvSpPr>
        <p:spPr>
          <a:xfrm>
            <a:off x="685800" y="4343400"/>
            <a:ext cx="3352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L S of flower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4E22B5A1-5170-4369-95B5-A6B735F3375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76800" y="815926"/>
            <a:ext cx="3657600" cy="345127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038B6CB9-3082-400E-8AA6-39F56B3BE3C4}"/>
              </a:ext>
            </a:extLst>
          </p:cNvPr>
          <p:cNvSpPr txBox="1"/>
          <p:nvPr/>
        </p:nvSpPr>
        <p:spPr>
          <a:xfrm>
            <a:off x="5029200" y="4371888"/>
            <a:ext cx="3352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Floral Diagram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7C3FB94-B391-4ACB-948C-302D07E952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Classification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D2F05CE-B9F0-4AF2-8111-32D70996DB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490135"/>
            <a:ext cx="8229600" cy="3444997"/>
          </a:xfrm>
        </p:spPr>
        <p:txBody>
          <a:bodyPr>
            <a:normAutofit fontScale="92500" lnSpcReduction="20000"/>
          </a:bodyPr>
          <a:lstStyle/>
          <a:p>
            <a:pPr algn="just">
              <a:lnSpc>
                <a:spcPct val="150000"/>
              </a:lnSpc>
            </a:pPr>
            <a:r>
              <a:rPr lang="en-US" b="1" dirty="0">
                <a:latin typeface="Book Antiqua" pitchFamily="18" charset="0"/>
              </a:rPr>
              <a:t>Basis</a:t>
            </a:r>
          </a:p>
          <a:p>
            <a:pPr lvl="1" algn="just">
              <a:lnSpc>
                <a:spcPct val="150000"/>
              </a:lnSpc>
            </a:pPr>
            <a:r>
              <a:rPr lang="en-US" dirty="0">
                <a:latin typeface="Book Antiqua" pitchFamily="18" charset="0"/>
              </a:rPr>
              <a:t>Presence or absence of perianth and its differentiation into calyx and corolla. </a:t>
            </a:r>
          </a:p>
          <a:p>
            <a:pPr algn="just">
              <a:lnSpc>
                <a:spcPct val="150000"/>
              </a:lnSpc>
            </a:pPr>
            <a:r>
              <a:rPr lang="en-US" b="1" dirty="0">
                <a:latin typeface="Book Antiqua" pitchFamily="18" charset="0"/>
              </a:rPr>
              <a:t>Subclasses</a:t>
            </a:r>
          </a:p>
          <a:p>
            <a:pPr lvl="1" algn="just"/>
            <a:r>
              <a:rPr lang="en-US" sz="2400" dirty="0" err="1">
                <a:solidFill>
                  <a:srgbClr val="C00000"/>
                </a:solidFill>
                <a:latin typeface="Book Antiqua" pitchFamily="18" charset="0"/>
              </a:rPr>
              <a:t>Polypetalae</a:t>
            </a:r>
            <a:endParaRPr lang="en-IN" sz="2400" dirty="0">
              <a:solidFill>
                <a:srgbClr val="C00000"/>
              </a:solidFill>
              <a:latin typeface="Book Antiqua" pitchFamily="18" charset="0"/>
            </a:endParaRPr>
          </a:p>
          <a:p>
            <a:pPr lvl="1" algn="just"/>
            <a:r>
              <a:rPr lang="en-US" sz="2400" dirty="0" err="1">
                <a:solidFill>
                  <a:srgbClr val="C00000"/>
                </a:solidFill>
                <a:latin typeface="Book Antiqua" pitchFamily="18" charset="0"/>
              </a:rPr>
              <a:t>Gamopetalae</a:t>
            </a:r>
            <a:endParaRPr lang="en-IN" sz="2400" dirty="0">
              <a:solidFill>
                <a:srgbClr val="C00000"/>
              </a:solidFill>
              <a:latin typeface="Book Antiqua" pitchFamily="18" charset="0"/>
            </a:endParaRPr>
          </a:p>
          <a:p>
            <a:pPr lvl="1" algn="just"/>
            <a:r>
              <a:rPr lang="en-US" sz="2400" dirty="0" err="1">
                <a:solidFill>
                  <a:srgbClr val="C00000"/>
                </a:solidFill>
                <a:latin typeface="Book Antiqua" pitchFamily="18" charset="0"/>
              </a:rPr>
              <a:t>Monochlamydeae</a:t>
            </a:r>
            <a:r>
              <a:rPr lang="en-US" sz="2400" dirty="0">
                <a:solidFill>
                  <a:srgbClr val="C00000"/>
                </a:solidFill>
                <a:latin typeface="Book Antiqua" pitchFamily="18" charset="0"/>
              </a:rPr>
              <a:t> </a:t>
            </a:r>
            <a:endParaRPr lang="en-IN" sz="2400" dirty="0">
              <a:solidFill>
                <a:srgbClr val="C00000"/>
              </a:solidFill>
              <a:latin typeface="Book Antiqua" pitchFamily="18" charset="0"/>
            </a:endParaRPr>
          </a:p>
          <a:p>
            <a:pPr marL="457200" lvl="1" indent="0" algn="just">
              <a:lnSpc>
                <a:spcPct val="150000"/>
              </a:lnSpc>
              <a:buNone/>
            </a:pPr>
            <a:endParaRPr lang="en-US" dirty="0">
              <a:latin typeface="Book Antiqua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1569269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7C3FB94-B391-4ACB-948C-302D07E952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871271"/>
            <a:ext cx="7872047" cy="643329"/>
          </a:xfrm>
        </p:spPr>
        <p:txBody>
          <a:bodyPr>
            <a:normAutofit fontScale="90000"/>
          </a:bodyPr>
          <a:lstStyle/>
          <a:p>
            <a:pPr algn="l"/>
            <a:r>
              <a:rPr lang="en-US" sz="4400" dirty="0"/>
              <a:t/>
            </a:r>
            <a:br>
              <a:rPr lang="en-US" sz="4400" dirty="0"/>
            </a:br>
            <a:r>
              <a:rPr lang="en-US" sz="4400" dirty="0"/>
              <a:t/>
            </a:r>
            <a:br>
              <a:rPr lang="en-US" sz="4400" dirty="0"/>
            </a:br>
            <a:r>
              <a:rPr lang="en-US" sz="4400" dirty="0"/>
              <a:t/>
            </a:r>
            <a:br>
              <a:rPr lang="en-US" sz="4400" dirty="0"/>
            </a:br>
            <a:r>
              <a:rPr lang="en-US" sz="4400" dirty="0"/>
              <a:t/>
            </a:r>
            <a:br>
              <a:rPr lang="en-US" sz="4400" dirty="0"/>
            </a:br>
            <a:r>
              <a:rPr lang="en-US" sz="4400" dirty="0"/>
              <a:t/>
            </a:r>
            <a:br>
              <a:rPr lang="en-US" sz="4400" dirty="0"/>
            </a:br>
            <a:r>
              <a:rPr lang="en-US" sz="4400" dirty="0"/>
              <a:t/>
            </a:r>
            <a:br>
              <a:rPr lang="en-US" sz="4400" dirty="0"/>
            </a:br>
            <a:r>
              <a:rPr lang="en-US" sz="4400" dirty="0"/>
              <a:t/>
            </a:r>
            <a:br>
              <a:rPr lang="en-US" sz="4400" dirty="0"/>
            </a:br>
            <a:r>
              <a:rPr lang="en-US" sz="4400" dirty="0"/>
              <a:t/>
            </a:r>
            <a:br>
              <a:rPr lang="en-US" sz="4400" dirty="0"/>
            </a:br>
            <a:r>
              <a:rPr lang="en-US" sz="4400" b="1" dirty="0">
                <a:ln>
                  <a:noFill/>
                </a:ln>
                <a:solidFill>
                  <a:schemeClr val="tx1"/>
                </a:solidFill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>Fruit</a:t>
            </a:r>
            <a:br>
              <a:rPr lang="en-US" sz="4400" b="1" dirty="0">
                <a:ln>
                  <a:noFill/>
                </a:ln>
                <a:solidFill>
                  <a:schemeClr val="tx1"/>
                </a:solidFill>
                <a:latin typeface="Book Antiqua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en-US" sz="4400" b="1" dirty="0">
                <a:ln>
                  <a:noFill/>
                </a:ln>
                <a:solidFill>
                  <a:schemeClr val="tx1"/>
                </a:solidFill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en-US" sz="4400" b="1" dirty="0">
                <a:ln>
                  <a:noFill/>
                </a:ln>
                <a:solidFill>
                  <a:schemeClr val="tx1"/>
                </a:solidFill>
                <a:latin typeface="Book Antiqua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en-US" sz="4400" b="1" dirty="0">
                <a:ln>
                  <a:noFill/>
                </a:ln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en-US" sz="4400" b="1" dirty="0">
                <a:ln>
                  <a:noFill/>
                </a:ln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en-US" sz="4400" b="1" dirty="0">
                <a:ln>
                  <a:noFill/>
                </a:ln>
                <a:solidFill>
                  <a:schemeClr val="tx1"/>
                </a:solidFill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en-US" sz="4400" b="1" dirty="0">
                <a:ln>
                  <a:noFill/>
                </a:ln>
                <a:solidFill>
                  <a:schemeClr val="tx1"/>
                </a:solidFill>
                <a:latin typeface="Book Antiqua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en-US" sz="4400" b="1" dirty="0">
                <a:ln>
                  <a:noFill/>
                </a:ln>
                <a:solidFill>
                  <a:schemeClr val="tx1"/>
                </a:solidFill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en-US" sz="4400" b="1" dirty="0">
                <a:ln>
                  <a:noFill/>
                </a:ln>
                <a:solidFill>
                  <a:schemeClr val="tx1"/>
                </a:solidFill>
                <a:latin typeface="Book Antiqua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400" b="1" dirty="0">
                <a:latin typeface="Times New Roman" pitchFamily="18" charset="0"/>
                <a:cs typeface="Times New Roman" pitchFamily="18" charset="0"/>
              </a:rPr>
            </a:br>
            <a:r>
              <a:rPr lang="en-US" sz="4400" b="1" dirty="0">
                <a:ln>
                  <a:noFill/>
                </a:ln>
                <a:solidFill>
                  <a:schemeClr val="tx1"/>
                </a:solidFill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en-US" sz="4400" b="1" dirty="0">
                <a:ln>
                  <a:noFill/>
                </a:ln>
                <a:solidFill>
                  <a:schemeClr val="tx1"/>
                </a:solidFill>
                <a:latin typeface="Book Antiqua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400" b="1" dirty="0">
                <a:latin typeface="Times New Roman" pitchFamily="18" charset="0"/>
                <a:cs typeface="Times New Roman" pitchFamily="18" charset="0"/>
              </a:rPr>
            </a:br>
            <a:r>
              <a:rPr lang="en-US" sz="4400" dirty="0"/>
              <a:t/>
            </a:r>
            <a:br>
              <a:rPr lang="en-US" sz="4400" dirty="0"/>
            </a:br>
            <a:r>
              <a:rPr lang="en-US" sz="4400" dirty="0"/>
              <a:t/>
            </a:r>
            <a:br>
              <a:rPr lang="en-US" sz="4400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D2F05CE-B9F0-4AF2-8111-32D70996DB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0646" y="2813718"/>
            <a:ext cx="8129954" cy="4272882"/>
          </a:xfrm>
        </p:spPr>
        <p:txBody>
          <a:bodyPr>
            <a:norm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en-US" sz="2800" dirty="0">
                <a:solidFill>
                  <a:schemeClr val="tx1"/>
                </a:solidFill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>Spongy berry in </a:t>
            </a:r>
            <a:r>
              <a:rPr lang="en-US" sz="2800" i="1" dirty="0">
                <a:solidFill>
                  <a:schemeClr val="tx1"/>
                </a:solidFill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>Nymphaea</a:t>
            </a:r>
            <a:r>
              <a:rPr lang="en-US" sz="2800" dirty="0">
                <a:solidFill>
                  <a:schemeClr val="tx1"/>
                </a:solidFill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en-US" sz="2800" dirty="0">
              <a:latin typeface="Book Antiqua" pitchFamily="18" charset="0"/>
              <a:ea typeface="Times New Roman" pitchFamily="18" charset="0"/>
              <a:cs typeface="Times New Roman" pitchFamily="18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en-US" sz="2800" dirty="0">
                <a:solidFill>
                  <a:schemeClr val="tx1"/>
                </a:solidFill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>Follicle as in </a:t>
            </a:r>
            <a:r>
              <a:rPr lang="en-US" sz="2800" i="1" dirty="0" err="1">
                <a:solidFill>
                  <a:schemeClr val="tx1"/>
                </a:solidFill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>Cabomba</a:t>
            </a:r>
            <a:endParaRPr lang="en-US" sz="2800" i="1" dirty="0">
              <a:solidFill>
                <a:schemeClr val="tx1"/>
              </a:solidFill>
              <a:latin typeface="Book Antiqua" pitchFamily="18" charset="0"/>
              <a:ea typeface="Times New Roman" pitchFamily="18" charset="0"/>
              <a:cs typeface="Times New Roman" pitchFamily="18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en-US" sz="2800" dirty="0">
              <a:latin typeface="Book Antiqua" pitchFamily="18" charset="0"/>
              <a:ea typeface="Times New Roman" pitchFamily="18" charset="0"/>
              <a:cs typeface="Times New Roman" pitchFamily="18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en-US" sz="2800" dirty="0">
                <a:solidFill>
                  <a:schemeClr val="tx1"/>
                </a:solidFill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>Seeds 1 to many per locule 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en-US" sz="2800" dirty="0">
              <a:solidFill>
                <a:schemeClr val="tx1"/>
              </a:solidFill>
              <a:latin typeface="Book Antiqua" pitchFamily="18" charset="0"/>
              <a:ea typeface="Times New Roman" pitchFamily="18" charset="0"/>
              <a:cs typeface="Times New Roman" pitchFamily="18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en-US" sz="2800" dirty="0">
                <a:solidFill>
                  <a:schemeClr val="tx1"/>
                </a:solidFill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>Embryo straight - starchy endosperm</a:t>
            </a:r>
          </a:p>
        </p:txBody>
      </p:sp>
      <p:pic>
        <p:nvPicPr>
          <p:cNvPr id="8" name="Picture 7" descr="C:\Documents and Settings\xp\Desktop\Ovary 1.jpg">
            <a:extLst>
              <a:ext uri="{FF2B5EF4-FFF2-40B4-BE49-F238E27FC236}">
                <a16:creationId xmlns:a16="http://schemas.microsoft.com/office/drawing/2014/main" xmlns="" id="{A6157296-AAD8-4D83-9596-C48178BE22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 t="22222" b="25000"/>
          <a:stretch>
            <a:fillRect/>
          </a:stretch>
        </p:blipFill>
        <p:spPr bwMode="auto">
          <a:xfrm>
            <a:off x="5533910" y="457200"/>
            <a:ext cx="3176337" cy="2514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71453784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7C3FB94-B391-4ACB-948C-302D07E952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524000"/>
            <a:ext cx="7872047" cy="643329"/>
          </a:xfrm>
        </p:spPr>
        <p:txBody>
          <a:bodyPr>
            <a:normAutofit fontScale="90000"/>
          </a:bodyPr>
          <a:lstStyle/>
          <a:p>
            <a:pPr algn="l"/>
            <a:r>
              <a:rPr lang="en-US" sz="4400" dirty="0"/>
              <a:t/>
            </a:r>
            <a:br>
              <a:rPr lang="en-US" sz="4400" dirty="0"/>
            </a:br>
            <a:r>
              <a:rPr lang="en-US" sz="4400" dirty="0"/>
              <a:t/>
            </a:r>
            <a:br>
              <a:rPr lang="en-US" sz="4400" dirty="0"/>
            </a:br>
            <a:r>
              <a:rPr lang="en-US" sz="4400" dirty="0"/>
              <a:t/>
            </a:r>
            <a:br>
              <a:rPr lang="en-US" sz="4400" dirty="0"/>
            </a:br>
            <a:r>
              <a:rPr lang="en-US" sz="4400" dirty="0"/>
              <a:t/>
            </a:r>
            <a:br>
              <a:rPr lang="en-US" sz="4400" dirty="0"/>
            </a:br>
            <a:r>
              <a:rPr lang="en-US" sz="4400" dirty="0"/>
              <a:t/>
            </a:r>
            <a:br>
              <a:rPr lang="en-US" sz="4400" dirty="0"/>
            </a:br>
            <a:r>
              <a:rPr lang="en-US" sz="4400" dirty="0"/>
              <a:t/>
            </a:r>
            <a:br>
              <a:rPr lang="en-US" sz="4400" dirty="0"/>
            </a:br>
            <a:r>
              <a:rPr lang="en-US" sz="4400" dirty="0"/>
              <a:t/>
            </a:r>
            <a:br>
              <a:rPr lang="en-US" sz="4400" dirty="0"/>
            </a:br>
            <a:r>
              <a:rPr lang="en-US" sz="4400" dirty="0"/>
              <a:t/>
            </a:r>
            <a:br>
              <a:rPr lang="en-US" sz="4400" dirty="0"/>
            </a:br>
            <a:r>
              <a:rPr lang="en-US" sz="4400" b="1" dirty="0">
                <a:ln>
                  <a:noFill/>
                </a:ln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Economic importance</a:t>
            </a:r>
            <a:br>
              <a:rPr lang="en-US" sz="4400" b="1" dirty="0">
                <a:ln>
                  <a:noFill/>
                </a:ln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en-US" sz="4400" b="1" dirty="0">
                <a:ln>
                  <a:noFill/>
                </a:ln>
                <a:solidFill>
                  <a:schemeClr val="tx1"/>
                </a:solidFill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en-US" sz="4400" b="1" dirty="0">
                <a:ln>
                  <a:noFill/>
                </a:ln>
                <a:solidFill>
                  <a:schemeClr val="tx1"/>
                </a:solidFill>
                <a:latin typeface="Book Antiqua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en-US" sz="4400" b="1" dirty="0">
                <a:ln>
                  <a:noFill/>
                </a:ln>
                <a:solidFill>
                  <a:schemeClr val="tx1"/>
                </a:solidFill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en-US" sz="4400" b="1" dirty="0">
                <a:ln>
                  <a:noFill/>
                </a:ln>
                <a:solidFill>
                  <a:schemeClr val="tx1"/>
                </a:solidFill>
                <a:latin typeface="Book Antiqua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en-US" sz="4400" b="1" dirty="0">
                <a:ln>
                  <a:noFill/>
                </a:ln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en-US" sz="4400" b="1" dirty="0">
                <a:ln>
                  <a:noFill/>
                </a:ln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en-US" sz="4400" b="1" dirty="0">
                <a:ln>
                  <a:noFill/>
                </a:ln>
                <a:solidFill>
                  <a:schemeClr val="tx1"/>
                </a:solidFill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en-US" sz="4400" b="1" dirty="0">
                <a:ln>
                  <a:noFill/>
                </a:ln>
                <a:solidFill>
                  <a:schemeClr val="tx1"/>
                </a:solidFill>
                <a:latin typeface="Book Antiqua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en-US" sz="4400" b="1" dirty="0">
                <a:ln>
                  <a:noFill/>
                </a:ln>
                <a:solidFill>
                  <a:schemeClr val="tx1"/>
                </a:solidFill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en-US" sz="4400" b="1" dirty="0">
                <a:ln>
                  <a:noFill/>
                </a:ln>
                <a:solidFill>
                  <a:schemeClr val="tx1"/>
                </a:solidFill>
                <a:latin typeface="Book Antiqua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400" b="1" dirty="0">
                <a:latin typeface="Times New Roman" pitchFamily="18" charset="0"/>
                <a:cs typeface="Times New Roman" pitchFamily="18" charset="0"/>
              </a:rPr>
            </a:br>
            <a:r>
              <a:rPr lang="en-US" sz="4400" b="1" dirty="0">
                <a:ln>
                  <a:noFill/>
                </a:ln>
                <a:solidFill>
                  <a:schemeClr val="tx1"/>
                </a:solidFill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en-US" sz="4400" b="1" dirty="0">
                <a:ln>
                  <a:noFill/>
                </a:ln>
                <a:solidFill>
                  <a:schemeClr val="tx1"/>
                </a:solidFill>
                <a:latin typeface="Book Antiqua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400" b="1" dirty="0">
                <a:latin typeface="Times New Roman" pitchFamily="18" charset="0"/>
                <a:cs typeface="Times New Roman" pitchFamily="18" charset="0"/>
              </a:rPr>
            </a:br>
            <a:r>
              <a:rPr lang="en-US" sz="4400" dirty="0"/>
              <a:t/>
            </a:r>
            <a:br>
              <a:rPr lang="en-US" sz="4400" dirty="0"/>
            </a:br>
            <a:r>
              <a:rPr lang="en-US" sz="4400" dirty="0"/>
              <a:t/>
            </a:r>
            <a:br>
              <a:rPr lang="en-US" sz="4400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D2F05CE-B9F0-4AF2-8111-32D70996DB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0646" y="1219200"/>
            <a:ext cx="8229600" cy="4882482"/>
          </a:xfrm>
        </p:spPr>
        <p:txBody>
          <a:bodyPr>
            <a:noAutofit/>
          </a:bodyPr>
          <a:lstStyle/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Ornamentals</a:t>
            </a:r>
          </a:p>
          <a:p>
            <a:pPr marL="457200" lvl="1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en-US" i="1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Nymphaea </a:t>
            </a:r>
            <a:r>
              <a:rPr lang="en-US" i="1" dirty="0" err="1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caerulea</a:t>
            </a:r>
            <a:r>
              <a:rPr lang="en-US" i="1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, N. </a:t>
            </a:r>
            <a:r>
              <a:rPr lang="en-US" i="1" dirty="0" err="1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nouchali</a:t>
            </a:r>
            <a:r>
              <a:rPr lang="en-US" i="1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N. </a:t>
            </a:r>
            <a:r>
              <a:rPr lang="en-US" i="1" dirty="0" err="1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pubescens</a:t>
            </a:r>
            <a:r>
              <a:rPr lang="en-US" i="1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en-US" i="1" dirty="0" err="1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Nelumbo</a:t>
            </a:r>
            <a:r>
              <a:rPr lang="en-US" i="1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nucifera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and  </a:t>
            </a:r>
          </a:p>
          <a:p>
            <a:pPr marL="457200" lvl="1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i="1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Victoria regia</a:t>
            </a:r>
          </a:p>
          <a:p>
            <a:pPr marL="457200" lvl="1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en-US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Edible products</a:t>
            </a:r>
          </a:p>
          <a:p>
            <a:pPr marL="457200" lvl="1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en-US" b="1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Rhizome of </a:t>
            </a:r>
            <a:r>
              <a:rPr lang="en-US" i="1" dirty="0" err="1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Nymphaeae</a:t>
            </a:r>
            <a:r>
              <a:rPr lang="en-US" i="1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noucali</a:t>
            </a:r>
            <a:r>
              <a:rPr lang="en-US" i="1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457200" lvl="1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en-US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Rhizome young leaves, fruiting torus  flowers and petioles   </a:t>
            </a:r>
          </a:p>
          <a:p>
            <a:pPr marL="457200" lvl="1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of </a:t>
            </a:r>
            <a:r>
              <a:rPr lang="en-US" i="1" dirty="0" err="1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Nelumbo</a:t>
            </a:r>
            <a:r>
              <a:rPr lang="en-US" i="1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nucifera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-  vegetables.</a:t>
            </a:r>
          </a:p>
          <a:p>
            <a:pPr lvl="1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en-US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Seeds of Victoria regia are roasted and eaten</a:t>
            </a:r>
          </a:p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Medicinal properties</a:t>
            </a:r>
          </a:p>
          <a:p>
            <a:pPr marL="457200" lvl="1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en-US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Flowers of </a:t>
            </a:r>
            <a:r>
              <a:rPr lang="en-US" i="1" dirty="0" err="1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Nelumbo</a:t>
            </a:r>
            <a:r>
              <a:rPr lang="en-US" i="1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nucifera 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cardiac tonic and also used in curing liver and skin diseases. </a:t>
            </a:r>
          </a:p>
          <a:p>
            <a:pPr marL="457200" lvl="1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en-US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Rhizomes of </a:t>
            </a:r>
            <a:r>
              <a:rPr lang="en-US" i="1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Nymphaea </a:t>
            </a:r>
            <a:r>
              <a:rPr lang="en-US" i="1" dirty="0" err="1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nouchali</a:t>
            </a:r>
            <a:r>
              <a:rPr lang="en-US" i="1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are used to cure dysentery and diarrhea. </a:t>
            </a:r>
          </a:p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endParaRPr lang="en-US" sz="2000" dirty="0">
              <a:solidFill>
                <a:schemeClr val="tx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Cosmetics</a:t>
            </a:r>
          </a:p>
          <a:p>
            <a:pPr marL="457200" lvl="1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en-US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Flowers of </a:t>
            </a:r>
            <a:r>
              <a:rPr lang="en-US" i="1" dirty="0" err="1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Nelumbo</a:t>
            </a:r>
            <a:r>
              <a:rPr lang="en-US" i="1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nucifera 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yield a valuable perfume.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887929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7C3FB94-B391-4ACB-948C-302D07E952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524000"/>
            <a:ext cx="7872047" cy="643329"/>
          </a:xfrm>
        </p:spPr>
        <p:txBody>
          <a:bodyPr>
            <a:normAutofit fontScale="90000"/>
          </a:bodyPr>
          <a:lstStyle/>
          <a:p>
            <a:pPr algn="l"/>
            <a:r>
              <a:rPr lang="en-US" sz="4400" dirty="0"/>
              <a:t/>
            </a:r>
            <a:br>
              <a:rPr lang="en-US" sz="4400" dirty="0"/>
            </a:br>
            <a:r>
              <a:rPr lang="en-US" sz="4400" dirty="0"/>
              <a:t/>
            </a:r>
            <a:br>
              <a:rPr lang="en-US" sz="4400" dirty="0"/>
            </a:br>
            <a:r>
              <a:rPr lang="en-US" sz="4400" dirty="0"/>
              <a:t/>
            </a:r>
            <a:br>
              <a:rPr lang="en-US" sz="4400" dirty="0"/>
            </a:br>
            <a:r>
              <a:rPr lang="en-US" sz="4400" dirty="0"/>
              <a:t/>
            </a:r>
            <a:br>
              <a:rPr lang="en-US" sz="4400" dirty="0"/>
            </a:br>
            <a:r>
              <a:rPr lang="en-US" sz="4400" dirty="0"/>
              <a:t/>
            </a:r>
            <a:br>
              <a:rPr lang="en-US" sz="4400" dirty="0"/>
            </a:br>
            <a:r>
              <a:rPr lang="en-US" sz="4400" dirty="0"/>
              <a:t/>
            </a:r>
            <a:br>
              <a:rPr lang="en-US" sz="4400" dirty="0"/>
            </a:br>
            <a:r>
              <a:rPr lang="en-US" sz="4400" dirty="0"/>
              <a:t/>
            </a:r>
            <a:br>
              <a:rPr lang="en-US" sz="4400" dirty="0"/>
            </a:br>
            <a:r>
              <a:rPr lang="en-US" sz="4400" dirty="0"/>
              <a:t/>
            </a:r>
            <a:br>
              <a:rPr lang="en-US" sz="4400" dirty="0"/>
            </a:br>
            <a:r>
              <a:rPr lang="en-US" sz="4400" dirty="0"/>
              <a:t/>
            </a:r>
            <a:br>
              <a:rPr lang="en-US" sz="4400" dirty="0"/>
            </a:br>
            <a:r>
              <a:rPr lang="en-US" sz="4400" dirty="0"/>
              <a:t/>
            </a:r>
            <a:br>
              <a:rPr lang="en-US" sz="4400" dirty="0"/>
            </a:br>
            <a:r>
              <a:rPr lang="en-US" sz="4400" dirty="0"/>
              <a:t/>
            </a:r>
            <a:br>
              <a:rPr lang="en-US" sz="4400" dirty="0"/>
            </a:br>
            <a:r>
              <a:rPr lang="en-US" sz="4400" b="1" dirty="0">
                <a:ln>
                  <a:noFill/>
                </a:ln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Primitive Characters</a:t>
            </a:r>
            <a:r>
              <a:rPr lang="en-US" sz="4400" dirty="0">
                <a:ln>
                  <a:noFill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400" dirty="0">
                <a:ln>
                  <a:noFill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4400" b="1" dirty="0">
                <a:ln>
                  <a:noFill/>
                </a:ln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en-US" sz="4400" b="1" dirty="0">
                <a:ln>
                  <a:noFill/>
                </a:ln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en-US" sz="4400" b="1" dirty="0">
                <a:ln>
                  <a:noFill/>
                </a:ln>
                <a:solidFill>
                  <a:schemeClr val="tx1"/>
                </a:solidFill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en-US" sz="4400" b="1" dirty="0">
                <a:ln>
                  <a:noFill/>
                </a:ln>
                <a:solidFill>
                  <a:schemeClr val="tx1"/>
                </a:solidFill>
                <a:latin typeface="Book Antiqua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en-US" sz="4400" b="1" dirty="0">
                <a:ln>
                  <a:noFill/>
                </a:ln>
                <a:solidFill>
                  <a:schemeClr val="tx1"/>
                </a:solidFill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en-US" sz="4400" b="1" dirty="0">
                <a:ln>
                  <a:noFill/>
                </a:ln>
                <a:solidFill>
                  <a:schemeClr val="tx1"/>
                </a:solidFill>
                <a:latin typeface="Book Antiqua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en-US" sz="4400" b="1" dirty="0">
                <a:ln>
                  <a:noFill/>
                </a:ln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en-US" sz="4400" b="1" dirty="0">
                <a:ln>
                  <a:noFill/>
                </a:ln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en-US" sz="4400" b="1" dirty="0">
                <a:ln>
                  <a:noFill/>
                </a:ln>
                <a:solidFill>
                  <a:schemeClr val="tx1"/>
                </a:solidFill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en-US" sz="4400" b="1" dirty="0">
                <a:ln>
                  <a:noFill/>
                </a:ln>
                <a:solidFill>
                  <a:schemeClr val="tx1"/>
                </a:solidFill>
                <a:latin typeface="Book Antiqua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en-US" sz="4400" b="1" dirty="0">
                <a:ln>
                  <a:noFill/>
                </a:ln>
                <a:solidFill>
                  <a:schemeClr val="tx1"/>
                </a:solidFill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en-US" sz="4400" b="1" dirty="0">
                <a:ln>
                  <a:noFill/>
                </a:ln>
                <a:solidFill>
                  <a:schemeClr val="tx1"/>
                </a:solidFill>
                <a:latin typeface="Book Antiqua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400" b="1" dirty="0">
                <a:latin typeface="Times New Roman" pitchFamily="18" charset="0"/>
                <a:cs typeface="Times New Roman" pitchFamily="18" charset="0"/>
              </a:rPr>
            </a:br>
            <a:r>
              <a:rPr lang="en-US" sz="4400" b="1" dirty="0">
                <a:ln>
                  <a:noFill/>
                </a:ln>
                <a:solidFill>
                  <a:schemeClr val="tx1"/>
                </a:solidFill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en-US" sz="4400" b="1" dirty="0">
                <a:ln>
                  <a:noFill/>
                </a:ln>
                <a:solidFill>
                  <a:schemeClr val="tx1"/>
                </a:solidFill>
                <a:latin typeface="Book Antiqua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400" b="1" dirty="0">
                <a:latin typeface="Times New Roman" pitchFamily="18" charset="0"/>
                <a:cs typeface="Times New Roman" pitchFamily="18" charset="0"/>
              </a:rPr>
            </a:br>
            <a:r>
              <a:rPr lang="en-US" sz="4400" dirty="0"/>
              <a:t/>
            </a:r>
            <a:br>
              <a:rPr lang="en-US" sz="4400" dirty="0"/>
            </a:br>
            <a:r>
              <a:rPr lang="en-US" sz="4400" dirty="0"/>
              <a:t/>
            </a:r>
            <a:br>
              <a:rPr lang="en-US" sz="4400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D2F05CE-B9F0-4AF2-8111-32D70996DB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6846" y="2286000"/>
            <a:ext cx="8587154" cy="4419600"/>
          </a:xfrm>
        </p:spPr>
        <p:txBody>
          <a:bodyPr>
            <a:noAutofit/>
          </a:bodyPr>
          <a:lstStyle/>
          <a:p>
            <a:pPr marL="0" lvl="0" indent="0" algn="just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en-US" sz="22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Xylem  - </a:t>
            </a:r>
            <a:r>
              <a:rPr lang="en-US" sz="2200" dirty="0" err="1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Tracheids</a:t>
            </a:r>
            <a:r>
              <a:rPr lang="en-US" sz="22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- long -  spiral or annular thickening</a:t>
            </a:r>
            <a:endParaRPr lang="en-US" sz="2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algn="just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en-US" sz="22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Actinomorphic symmetry - large size - spiral arrangement of flowers</a:t>
            </a:r>
            <a:endParaRPr lang="en-US" sz="2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algn="just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en-US" sz="22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Transition of floral parts </a:t>
            </a:r>
          </a:p>
          <a:p>
            <a:pPr marL="0" indent="0" algn="just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en-US" sz="22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Bisexual</a:t>
            </a:r>
          </a:p>
          <a:p>
            <a:pPr marL="0" indent="0" algn="just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en-US" sz="2200" dirty="0" err="1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Hypoynous</a:t>
            </a:r>
            <a:r>
              <a:rPr lang="en-US" sz="22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- Prominent thalamus</a:t>
            </a:r>
          </a:p>
          <a:p>
            <a:pPr marL="0" indent="0" algn="just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en-US" sz="22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Numerous stamens - spiral arrangement - sterile terminal tip </a:t>
            </a:r>
          </a:p>
          <a:p>
            <a:pPr marL="0" indent="0" algn="just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en-US" sz="22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Uniapperturate</a:t>
            </a:r>
            <a:r>
              <a:rPr lang="en-US" sz="22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pollen grains</a:t>
            </a:r>
          </a:p>
          <a:p>
            <a:pPr marL="0" lvl="0" indent="0" algn="just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en-US" sz="22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Polycarpellary – </a:t>
            </a:r>
            <a:r>
              <a:rPr lang="en-US" sz="2200" dirty="0" err="1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apocarpous</a:t>
            </a:r>
            <a:r>
              <a:rPr lang="en-US" sz="22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Numerous ovules per carpels</a:t>
            </a:r>
            <a:endParaRPr lang="en-US" sz="2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algn="just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endParaRPr lang="en-US" sz="2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5225390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7C3FB94-B391-4ACB-948C-302D07E952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71800" y="3124200"/>
            <a:ext cx="2895601" cy="990600"/>
          </a:xfrm>
        </p:spPr>
        <p:txBody>
          <a:bodyPr>
            <a:noAutofit/>
          </a:bodyPr>
          <a:lstStyle/>
          <a:p>
            <a:pPr algn="l"/>
            <a:r>
              <a:rPr lang="en-US" sz="4400" dirty="0"/>
              <a:t/>
            </a:r>
            <a:br>
              <a:rPr lang="en-US" sz="4400" dirty="0"/>
            </a:br>
            <a:r>
              <a:rPr lang="en-US" sz="4400" dirty="0"/>
              <a:t/>
            </a:r>
            <a:br>
              <a:rPr lang="en-US" sz="4400" dirty="0"/>
            </a:br>
            <a:r>
              <a:rPr lang="en-US" sz="4400" dirty="0"/>
              <a:t/>
            </a:r>
            <a:br>
              <a:rPr lang="en-US" sz="4400" dirty="0"/>
            </a:br>
            <a:r>
              <a:rPr lang="en-US" sz="4400" dirty="0"/>
              <a:t/>
            </a:r>
            <a:br>
              <a:rPr lang="en-US" sz="4400" dirty="0"/>
            </a:br>
            <a:r>
              <a:rPr lang="en-US" sz="4400" dirty="0"/>
              <a:t/>
            </a:r>
            <a:br>
              <a:rPr lang="en-US" sz="4400" dirty="0"/>
            </a:br>
            <a:r>
              <a:rPr lang="en-US" sz="4400" dirty="0"/>
              <a:t/>
            </a:r>
            <a:br>
              <a:rPr lang="en-US" sz="4400" dirty="0"/>
            </a:br>
            <a:r>
              <a:rPr lang="en-US" sz="4400" dirty="0"/>
              <a:t/>
            </a:r>
            <a:br>
              <a:rPr lang="en-US" sz="4400" dirty="0"/>
            </a:br>
            <a:r>
              <a:rPr lang="en-US" sz="4400" dirty="0"/>
              <a:t/>
            </a:r>
            <a:br>
              <a:rPr lang="en-US" sz="4400" dirty="0"/>
            </a:br>
            <a:r>
              <a:rPr lang="en-US" sz="4400" dirty="0"/>
              <a:t/>
            </a:r>
            <a:br>
              <a:rPr lang="en-US" sz="4400" dirty="0"/>
            </a:br>
            <a:r>
              <a:rPr lang="en-US" sz="4400" dirty="0"/>
              <a:t/>
            </a:r>
            <a:br>
              <a:rPr lang="en-US" sz="4400" dirty="0"/>
            </a:br>
            <a:r>
              <a:rPr lang="en-US" sz="4400" dirty="0"/>
              <a:t/>
            </a:r>
            <a:br>
              <a:rPr lang="en-US" sz="4400" dirty="0"/>
            </a:br>
            <a:r>
              <a:rPr lang="en-US" sz="4400" dirty="0"/>
              <a:t/>
            </a:r>
            <a:br>
              <a:rPr lang="en-US" sz="4400" dirty="0"/>
            </a:br>
            <a:r>
              <a:rPr lang="en-US" sz="4400" dirty="0"/>
              <a:t/>
            </a:r>
            <a:br>
              <a:rPr lang="en-US" sz="4400" dirty="0"/>
            </a:br>
            <a:r>
              <a:rPr lang="en-US" sz="4400" b="1" dirty="0">
                <a:ln>
                  <a:noFill/>
                </a:ln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Thank you</a:t>
            </a:r>
            <a:r>
              <a:rPr lang="en-US" sz="4400" dirty="0">
                <a:ln>
                  <a:noFill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400" dirty="0">
                <a:ln>
                  <a:noFill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4400" b="1" dirty="0">
                <a:ln>
                  <a:noFill/>
                </a:ln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en-US" sz="4400" b="1" dirty="0">
                <a:ln>
                  <a:noFill/>
                </a:ln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en-US" sz="4400" b="1" dirty="0">
                <a:ln>
                  <a:noFill/>
                </a:ln>
                <a:solidFill>
                  <a:schemeClr val="tx1"/>
                </a:solidFill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en-US" sz="4400" b="1" dirty="0">
                <a:ln>
                  <a:noFill/>
                </a:ln>
                <a:solidFill>
                  <a:schemeClr val="tx1"/>
                </a:solidFill>
                <a:latin typeface="Book Antiqua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en-US" sz="4400" b="1" dirty="0">
                <a:ln>
                  <a:noFill/>
                </a:ln>
                <a:solidFill>
                  <a:schemeClr val="tx1"/>
                </a:solidFill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en-US" sz="4400" b="1" dirty="0">
                <a:ln>
                  <a:noFill/>
                </a:ln>
                <a:solidFill>
                  <a:schemeClr val="tx1"/>
                </a:solidFill>
                <a:latin typeface="Book Antiqua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en-US" sz="4400" b="1" dirty="0">
                <a:ln>
                  <a:noFill/>
                </a:ln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en-US" sz="4400" b="1" dirty="0">
                <a:ln>
                  <a:noFill/>
                </a:ln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en-US" sz="4400" b="1" dirty="0">
                <a:ln>
                  <a:noFill/>
                </a:ln>
                <a:solidFill>
                  <a:schemeClr val="tx1"/>
                </a:solidFill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en-US" sz="4400" b="1" dirty="0">
                <a:ln>
                  <a:noFill/>
                </a:ln>
                <a:solidFill>
                  <a:schemeClr val="tx1"/>
                </a:solidFill>
                <a:latin typeface="Book Antiqua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en-US" sz="4400" b="1" dirty="0">
                <a:ln>
                  <a:noFill/>
                </a:ln>
                <a:solidFill>
                  <a:schemeClr val="tx1"/>
                </a:solidFill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en-US" sz="4400" b="1" dirty="0">
                <a:ln>
                  <a:noFill/>
                </a:ln>
                <a:solidFill>
                  <a:schemeClr val="tx1"/>
                </a:solidFill>
                <a:latin typeface="Book Antiqua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400" b="1" dirty="0">
                <a:latin typeface="Times New Roman" pitchFamily="18" charset="0"/>
                <a:cs typeface="Times New Roman" pitchFamily="18" charset="0"/>
              </a:rPr>
            </a:br>
            <a:r>
              <a:rPr lang="en-US" sz="4400" b="1" dirty="0">
                <a:ln>
                  <a:noFill/>
                </a:ln>
                <a:solidFill>
                  <a:schemeClr val="tx1"/>
                </a:solidFill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en-US" sz="4400" b="1" dirty="0">
                <a:ln>
                  <a:noFill/>
                </a:ln>
                <a:solidFill>
                  <a:schemeClr val="tx1"/>
                </a:solidFill>
                <a:latin typeface="Book Antiqua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400" b="1" dirty="0">
                <a:latin typeface="Times New Roman" pitchFamily="18" charset="0"/>
                <a:cs typeface="Times New Roman" pitchFamily="18" charset="0"/>
              </a:rPr>
            </a:br>
            <a:r>
              <a:rPr lang="en-US" sz="4400" dirty="0"/>
              <a:t/>
            </a:r>
            <a:br>
              <a:rPr lang="en-US" sz="4400" dirty="0"/>
            </a:br>
            <a:r>
              <a:rPr lang="en-US" sz="4400" dirty="0"/>
              <a:t/>
            </a:r>
            <a:br>
              <a:rPr lang="en-US" sz="4400" dirty="0"/>
            </a:br>
            <a:r>
              <a:rPr lang="en-US" sz="4400" dirty="0"/>
              <a:t/>
            </a:r>
            <a:br>
              <a:rPr lang="en-US" sz="4400" dirty="0"/>
            </a:br>
            <a:r>
              <a:rPr lang="en-US" sz="4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35844011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7C3FB94-B391-4ACB-948C-302D07E952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915337"/>
            <a:ext cx="8229600" cy="1303867"/>
          </a:xfrm>
        </p:spPr>
        <p:txBody>
          <a:bodyPr>
            <a:normAutofit fontScale="90000"/>
          </a:bodyPr>
          <a:lstStyle/>
          <a:p>
            <a:r>
              <a:rPr lang="en-US" sz="4400" dirty="0"/>
              <a:t>Sub class - </a:t>
            </a:r>
            <a:r>
              <a:rPr lang="en-US" sz="4400" dirty="0" err="1"/>
              <a:t>Polypetalae</a:t>
            </a:r>
            <a:r>
              <a:rPr lang="en-US" sz="4400" dirty="0"/>
              <a:t>  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D2F05CE-B9F0-4AF2-8111-32D70996DB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490135"/>
            <a:ext cx="8229600" cy="3444997"/>
          </a:xfrm>
        </p:spPr>
        <p:txBody>
          <a:bodyPr>
            <a:normAutofit fontScale="85000" lnSpcReduction="20000"/>
          </a:bodyPr>
          <a:lstStyle/>
          <a:p>
            <a:r>
              <a:rPr lang="en-US" sz="2600" b="1" dirty="0"/>
              <a:t>Characters</a:t>
            </a:r>
          </a:p>
          <a:p>
            <a:pPr lvl="1"/>
            <a:r>
              <a:rPr lang="en-US" sz="2600" dirty="0"/>
              <a:t>Calyx and corolla present</a:t>
            </a:r>
          </a:p>
          <a:p>
            <a:pPr lvl="1"/>
            <a:r>
              <a:rPr lang="en-US" sz="2600" dirty="0"/>
              <a:t>Petals free and stamens are not united into petals</a:t>
            </a:r>
            <a:r>
              <a:rPr lang="en-US" sz="2600" dirty="0">
                <a:latin typeface="Book Antiqua" pitchFamily="18" charset="0"/>
              </a:rPr>
              <a:t>. </a:t>
            </a:r>
          </a:p>
          <a:p>
            <a:pPr>
              <a:buNone/>
            </a:pPr>
            <a:endParaRPr lang="en-US" dirty="0"/>
          </a:p>
          <a:p>
            <a:r>
              <a:rPr lang="en-US" sz="2600" b="1" dirty="0" err="1"/>
              <a:t>Polypetalae</a:t>
            </a:r>
            <a:r>
              <a:rPr lang="en-US" sz="2600" b="1" dirty="0"/>
              <a:t> is subdivided into 3 series.</a:t>
            </a:r>
            <a:endParaRPr lang="en-IN" sz="2600" b="1" dirty="0"/>
          </a:p>
          <a:p>
            <a:pPr lvl="0"/>
            <a:r>
              <a:rPr lang="en-US" sz="2600" dirty="0" err="1">
                <a:solidFill>
                  <a:srgbClr val="C00000"/>
                </a:solidFill>
              </a:rPr>
              <a:t>Thalamiflorae</a:t>
            </a:r>
            <a:endParaRPr lang="en-IN" sz="2600" dirty="0">
              <a:solidFill>
                <a:srgbClr val="C00000"/>
              </a:solidFill>
            </a:endParaRPr>
          </a:p>
          <a:p>
            <a:pPr lvl="0"/>
            <a:r>
              <a:rPr lang="en-US" sz="2600" dirty="0" err="1">
                <a:solidFill>
                  <a:srgbClr val="C00000"/>
                </a:solidFill>
              </a:rPr>
              <a:t>Disciflorae</a:t>
            </a:r>
            <a:endParaRPr lang="en-IN" sz="2600" dirty="0">
              <a:solidFill>
                <a:srgbClr val="C00000"/>
              </a:solidFill>
            </a:endParaRPr>
          </a:p>
          <a:p>
            <a:pPr lvl="0"/>
            <a:r>
              <a:rPr lang="en-US" sz="2600" dirty="0" err="1">
                <a:solidFill>
                  <a:srgbClr val="C00000"/>
                </a:solidFill>
              </a:rPr>
              <a:t>Calyciflorae</a:t>
            </a:r>
            <a:r>
              <a:rPr lang="en-US" sz="2600" dirty="0">
                <a:solidFill>
                  <a:srgbClr val="C00000"/>
                </a:solidFill>
              </a:rPr>
              <a:t> </a:t>
            </a:r>
            <a:endParaRPr lang="en-IN" sz="2600" dirty="0">
              <a:solidFill>
                <a:srgbClr val="C00000"/>
              </a:solidFill>
            </a:endParaRPr>
          </a:p>
          <a:p>
            <a:pPr marL="457200" lvl="1" indent="0" algn="just">
              <a:lnSpc>
                <a:spcPct val="150000"/>
              </a:lnSpc>
              <a:buNone/>
            </a:pPr>
            <a:endParaRPr lang="en-US" dirty="0">
              <a:latin typeface="Book Antiqua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851460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7C3FB94-B391-4ACB-948C-302D07E952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915337"/>
            <a:ext cx="8229600" cy="1303867"/>
          </a:xfrm>
        </p:spPr>
        <p:txBody>
          <a:bodyPr>
            <a:normAutofit fontScale="90000"/>
          </a:bodyPr>
          <a:lstStyle/>
          <a:p>
            <a:r>
              <a:rPr lang="en-US" sz="4400" dirty="0"/>
              <a:t/>
            </a:r>
            <a:br>
              <a:rPr lang="en-US" sz="4400" dirty="0"/>
            </a:br>
            <a:r>
              <a:rPr lang="en-US" sz="4400" dirty="0"/>
              <a:t>Series- I- </a:t>
            </a:r>
            <a:r>
              <a:rPr lang="en-US" sz="4400" dirty="0" err="1"/>
              <a:t>Thalamiflorae</a:t>
            </a:r>
            <a:r>
              <a:rPr lang="en-US" sz="4400" dirty="0"/>
              <a:t>: </a:t>
            </a:r>
            <a:br>
              <a:rPr lang="en-US" sz="4400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D2F05CE-B9F0-4AF2-8111-32D70996DB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490135"/>
            <a:ext cx="8229600" cy="3682065"/>
          </a:xfrm>
        </p:spPr>
        <p:txBody>
          <a:bodyPr>
            <a:normAutofit fontScale="47500" lnSpcReduction="20000"/>
          </a:bodyPr>
          <a:lstStyle/>
          <a:p>
            <a:r>
              <a:rPr lang="en-US" sz="4400" b="1" dirty="0"/>
              <a:t>Characters</a:t>
            </a:r>
          </a:p>
          <a:p>
            <a:pPr lvl="1"/>
            <a:r>
              <a:rPr lang="en-US" sz="4400" dirty="0"/>
              <a:t>Thalamus is well developed</a:t>
            </a:r>
          </a:p>
          <a:p>
            <a:pPr lvl="1"/>
            <a:r>
              <a:rPr lang="en-US" sz="4400" dirty="0"/>
              <a:t>Calyx free</a:t>
            </a:r>
          </a:p>
          <a:p>
            <a:pPr lvl="1"/>
            <a:r>
              <a:rPr lang="en-US" sz="4400" dirty="0"/>
              <a:t>Calyx and corolla in several series</a:t>
            </a:r>
          </a:p>
          <a:p>
            <a:pPr lvl="1"/>
            <a:r>
              <a:rPr lang="en-US" sz="4400" dirty="0"/>
              <a:t>Stamens definite or indefinite</a:t>
            </a:r>
          </a:p>
          <a:p>
            <a:pPr lvl="1"/>
            <a:r>
              <a:rPr lang="en-US" sz="4400" dirty="0"/>
              <a:t>Ovary superior</a:t>
            </a:r>
          </a:p>
          <a:p>
            <a:pPr lvl="1"/>
            <a:r>
              <a:rPr lang="en-US" sz="4400" dirty="0"/>
              <a:t>Flower hypogenous</a:t>
            </a:r>
          </a:p>
          <a:p>
            <a:pPr marL="457200" lvl="1" indent="0">
              <a:buNone/>
            </a:pPr>
            <a:endParaRPr lang="en-US" sz="4200" dirty="0"/>
          </a:p>
          <a:p>
            <a:pPr marL="457200" lvl="1" indent="0">
              <a:buNone/>
            </a:pPr>
            <a:r>
              <a:rPr lang="en-US" sz="4200" dirty="0"/>
              <a:t> The series  is sub divided into 6 cohorts and 34 families</a:t>
            </a:r>
            <a:r>
              <a:rPr lang="en-US" sz="2600" dirty="0">
                <a:latin typeface="Book Antiqua" pitchFamily="18" charset="0"/>
              </a:rPr>
              <a:t>. </a:t>
            </a:r>
          </a:p>
          <a:p>
            <a:pPr>
              <a:buNone/>
            </a:pPr>
            <a:endParaRPr lang="en-US" dirty="0"/>
          </a:p>
          <a:p>
            <a:pPr marL="457200" lvl="1" indent="0" algn="just">
              <a:lnSpc>
                <a:spcPct val="150000"/>
              </a:lnSpc>
              <a:buNone/>
            </a:pPr>
            <a:endParaRPr lang="en-US" dirty="0">
              <a:latin typeface="Book Antiqua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646829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7C3FB94-B391-4ACB-948C-302D07E952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915337"/>
            <a:ext cx="8229600" cy="1303867"/>
          </a:xfrm>
        </p:spPr>
        <p:txBody>
          <a:bodyPr>
            <a:normAutofit fontScale="90000"/>
          </a:bodyPr>
          <a:lstStyle/>
          <a:p>
            <a:r>
              <a:rPr lang="en-US" sz="4400" dirty="0"/>
              <a:t/>
            </a:r>
            <a:br>
              <a:rPr lang="en-US" sz="4400" dirty="0"/>
            </a:br>
            <a:r>
              <a:rPr lang="en-US" sz="4400" dirty="0"/>
              <a:t>Series- I- </a:t>
            </a:r>
            <a:r>
              <a:rPr lang="en-US" sz="4400" dirty="0" err="1"/>
              <a:t>Thalamiflorae</a:t>
            </a:r>
            <a:r>
              <a:rPr lang="en-US" sz="4400" dirty="0"/>
              <a:t>: </a:t>
            </a:r>
            <a:br>
              <a:rPr lang="en-US" sz="4400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D2F05CE-B9F0-4AF2-8111-32D70996DB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490135"/>
            <a:ext cx="8229600" cy="3682065"/>
          </a:xfrm>
        </p:spPr>
        <p:txBody>
          <a:bodyPr>
            <a:normAutofit fontScale="32500" lnSpcReduction="20000"/>
          </a:bodyPr>
          <a:lstStyle/>
          <a:p>
            <a:r>
              <a:rPr lang="en-US" sz="6000" b="1" dirty="0"/>
              <a:t>Cohorts and  Families (for detailed study)</a:t>
            </a:r>
          </a:p>
          <a:p>
            <a:pPr lvl="1" algn="just"/>
            <a:r>
              <a:rPr lang="en-US" sz="6000" dirty="0"/>
              <a:t>Cohort 1- </a:t>
            </a:r>
            <a:r>
              <a:rPr lang="en-US" sz="6000" dirty="0" err="1"/>
              <a:t>Ranales</a:t>
            </a:r>
            <a:r>
              <a:rPr lang="en-US" sz="6000" dirty="0"/>
              <a:t> 			 - 8 families  -  </a:t>
            </a:r>
            <a:r>
              <a:rPr lang="en-US" sz="6000" dirty="0" err="1"/>
              <a:t>Annonaceae</a:t>
            </a:r>
            <a:r>
              <a:rPr lang="en-US" sz="6000" dirty="0"/>
              <a:t>, </a:t>
            </a:r>
            <a:r>
              <a:rPr lang="en-US" sz="6000" dirty="0" err="1"/>
              <a:t>Nymphaceae</a:t>
            </a:r>
            <a:endParaRPr lang="en-IN" sz="6000" dirty="0"/>
          </a:p>
          <a:p>
            <a:pPr lvl="1" algn="just"/>
            <a:r>
              <a:rPr lang="en-US" sz="6000" dirty="0"/>
              <a:t>Cohort 2- </a:t>
            </a:r>
            <a:r>
              <a:rPr lang="en-US" sz="6000" dirty="0" err="1"/>
              <a:t>Parietales</a:t>
            </a:r>
            <a:r>
              <a:rPr lang="en-US" sz="6000" dirty="0"/>
              <a:t> 	 	 - 9 families</a:t>
            </a:r>
            <a:endParaRPr lang="en-IN" sz="6000" dirty="0"/>
          </a:p>
          <a:p>
            <a:pPr lvl="1" algn="just"/>
            <a:r>
              <a:rPr lang="en-US" sz="6000" dirty="0"/>
              <a:t>Cohort 3- </a:t>
            </a:r>
            <a:r>
              <a:rPr lang="en-US" sz="6000" dirty="0" err="1"/>
              <a:t>Polygalinae</a:t>
            </a:r>
            <a:r>
              <a:rPr lang="en-US" sz="6000" dirty="0"/>
              <a:t>	 	 - 4 families</a:t>
            </a:r>
            <a:endParaRPr lang="en-IN" sz="6000" dirty="0"/>
          </a:p>
          <a:p>
            <a:pPr lvl="1" algn="just"/>
            <a:r>
              <a:rPr lang="en-US" sz="6000" dirty="0"/>
              <a:t>Cohort 4- </a:t>
            </a:r>
            <a:r>
              <a:rPr lang="en-US" sz="6000" dirty="0" err="1"/>
              <a:t>Caryophyllineae</a:t>
            </a:r>
            <a:r>
              <a:rPr lang="en-US" sz="6000" dirty="0"/>
              <a:t>	 - 4 families</a:t>
            </a:r>
            <a:endParaRPr lang="en-IN" sz="6000" dirty="0"/>
          </a:p>
          <a:p>
            <a:pPr lvl="1" algn="just"/>
            <a:r>
              <a:rPr lang="en-US" sz="6000" dirty="0"/>
              <a:t>Cohort 5- </a:t>
            </a:r>
            <a:r>
              <a:rPr lang="en-US" sz="6000" dirty="0" err="1"/>
              <a:t>Guttiferales</a:t>
            </a:r>
            <a:r>
              <a:rPr lang="en-US" sz="6000" dirty="0"/>
              <a:t>	 	 - 4 families</a:t>
            </a:r>
            <a:endParaRPr lang="en-IN" sz="6000" dirty="0"/>
          </a:p>
          <a:p>
            <a:pPr lvl="1" algn="just"/>
            <a:r>
              <a:rPr lang="en-US" sz="6000" dirty="0"/>
              <a:t>Cohort 6- </a:t>
            </a:r>
            <a:r>
              <a:rPr lang="en-US" sz="6000" dirty="0" err="1"/>
              <a:t>Malvales</a:t>
            </a:r>
            <a:r>
              <a:rPr lang="en-US" sz="6000" dirty="0"/>
              <a:t>			 - 3 families.  -  </a:t>
            </a:r>
            <a:r>
              <a:rPr lang="en-US" sz="6000" dirty="0" err="1"/>
              <a:t>Malvaceae</a:t>
            </a:r>
            <a:endParaRPr lang="en-IN" sz="6000" dirty="0"/>
          </a:p>
          <a:p>
            <a:pPr marL="457200" lvl="1" indent="0">
              <a:buNone/>
            </a:pPr>
            <a:endParaRPr lang="en-US" sz="4400" dirty="0"/>
          </a:p>
          <a:p>
            <a:pPr marL="457200" lvl="1" indent="0">
              <a:buNone/>
            </a:pPr>
            <a:endParaRPr lang="en-US" sz="4200" dirty="0"/>
          </a:p>
          <a:p>
            <a:pPr marL="457200" lvl="1" indent="0">
              <a:buNone/>
            </a:pPr>
            <a:r>
              <a:rPr lang="en-US" sz="2600" dirty="0">
                <a:latin typeface="Book Antiqua" pitchFamily="18" charset="0"/>
              </a:rPr>
              <a:t> </a:t>
            </a:r>
          </a:p>
          <a:p>
            <a:pPr>
              <a:buNone/>
            </a:pPr>
            <a:endParaRPr lang="en-US" dirty="0"/>
          </a:p>
          <a:p>
            <a:pPr marL="457200" lvl="1" indent="0" algn="just">
              <a:lnSpc>
                <a:spcPct val="150000"/>
              </a:lnSpc>
              <a:buNone/>
            </a:pPr>
            <a:endParaRPr lang="en-US" dirty="0">
              <a:latin typeface="Book Antiqua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638894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7C3FB94-B391-4ACB-948C-302D07E952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915337"/>
            <a:ext cx="8229600" cy="1303867"/>
          </a:xfrm>
        </p:spPr>
        <p:txBody>
          <a:bodyPr>
            <a:normAutofit fontScale="90000"/>
          </a:bodyPr>
          <a:lstStyle/>
          <a:p>
            <a:r>
              <a:rPr lang="en-US" sz="4400" dirty="0"/>
              <a:t/>
            </a:r>
            <a:br>
              <a:rPr lang="en-US" sz="4400" dirty="0"/>
            </a:br>
            <a:r>
              <a:rPr lang="en-US" sz="4400" dirty="0"/>
              <a:t/>
            </a:r>
            <a:br>
              <a:rPr lang="en-US" sz="4400" dirty="0"/>
            </a:br>
            <a:r>
              <a:rPr lang="en-US" sz="4400" dirty="0"/>
              <a:t>Cohort - </a:t>
            </a:r>
            <a:r>
              <a:rPr lang="en-US" sz="4400" b="1" dirty="0" err="1"/>
              <a:t>Ranales</a:t>
            </a:r>
            <a:r>
              <a:rPr lang="en-US" sz="4400" dirty="0"/>
              <a:t/>
            </a:r>
            <a:br>
              <a:rPr lang="en-US" sz="4400" dirty="0"/>
            </a:br>
            <a:r>
              <a:rPr lang="en-US" sz="4400" dirty="0"/>
              <a:t/>
            </a:r>
            <a:br>
              <a:rPr lang="en-US" sz="4400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D2F05CE-B9F0-4AF2-8111-32D70996DB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490135"/>
            <a:ext cx="8229600" cy="3682065"/>
          </a:xfrm>
        </p:spPr>
        <p:txBody>
          <a:bodyPr>
            <a:normAutofit fontScale="62500" lnSpcReduction="20000"/>
          </a:bodyPr>
          <a:lstStyle/>
          <a:p>
            <a:r>
              <a:rPr lang="en-US" sz="3800" b="1" dirty="0"/>
              <a:t>Characters</a:t>
            </a:r>
          </a:p>
          <a:p>
            <a:pPr lvl="1"/>
            <a:r>
              <a:rPr lang="en-US" sz="3800" dirty="0"/>
              <a:t>Sepals </a:t>
            </a:r>
            <a:r>
              <a:rPr lang="en-US" sz="3800" dirty="0" err="1"/>
              <a:t>coloured</a:t>
            </a:r>
            <a:endParaRPr lang="en-US" sz="3800" dirty="0"/>
          </a:p>
          <a:p>
            <a:pPr lvl="1"/>
            <a:r>
              <a:rPr lang="en-US" sz="3800" dirty="0"/>
              <a:t>Stamens and petals arranged in whorls</a:t>
            </a:r>
          </a:p>
          <a:p>
            <a:pPr lvl="1"/>
            <a:r>
              <a:rPr lang="en-US" sz="3800" dirty="0"/>
              <a:t> Stamens definite or numerous</a:t>
            </a:r>
          </a:p>
          <a:p>
            <a:pPr lvl="1"/>
            <a:r>
              <a:rPr lang="en-US" sz="3800" dirty="0"/>
              <a:t>Ovary superior</a:t>
            </a:r>
          </a:p>
          <a:p>
            <a:pPr lvl="1"/>
            <a:r>
              <a:rPr lang="en-US" sz="3800" dirty="0" err="1"/>
              <a:t>Apocarpus</a:t>
            </a:r>
            <a:r>
              <a:rPr lang="en-US" sz="3800" dirty="0"/>
              <a:t>.</a:t>
            </a:r>
            <a:endParaRPr lang="en-IN" sz="3800" dirty="0"/>
          </a:p>
          <a:p>
            <a:pPr marL="457200" lvl="1" indent="0">
              <a:buNone/>
            </a:pPr>
            <a:endParaRPr lang="en-US" sz="4200" dirty="0"/>
          </a:p>
          <a:p>
            <a:pPr marL="457200" lvl="1" indent="0">
              <a:buNone/>
            </a:pPr>
            <a:r>
              <a:rPr lang="en-US" sz="2600" dirty="0">
                <a:latin typeface="Book Antiqua" pitchFamily="18" charset="0"/>
              </a:rPr>
              <a:t> </a:t>
            </a:r>
          </a:p>
          <a:p>
            <a:pPr>
              <a:buNone/>
            </a:pPr>
            <a:endParaRPr lang="en-US" dirty="0"/>
          </a:p>
          <a:p>
            <a:pPr marL="457200" lvl="1" indent="0" algn="just">
              <a:lnSpc>
                <a:spcPct val="150000"/>
              </a:lnSpc>
              <a:buNone/>
            </a:pPr>
            <a:endParaRPr lang="en-US" dirty="0">
              <a:latin typeface="Book Antiqua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930653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E6B08278-4314-405D-8706-A0AC6A766D4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1072" y="1260328"/>
            <a:ext cx="8467780" cy="52741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44" y="288485"/>
            <a:ext cx="9067800" cy="778315"/>
          </a:xfrm>
        </p:spPr>
        <p:txBody>
          <a:bodyPr/>
          <a:lstStyle/>
          <a:p>
            <a:r>
              <a:rPr lang="en-US" b="1" dirty="0" err="1">
                <a:solidFill>
                  <a:srgbClr val="FF0000"/>
                </a:solidFill>
              </a:rPr>
              <a:t>Nymphaeceae</a:t>
            </a:r>
            <a:endParaRPr lang="en-IN" b="1" dirty="0">
              <a:solidFill>
                <a:srgbClr val="FF0000"/>
              </a:solidFill>
            </a:endParaRPr>
          </a:p>
        </p:txBody>
      </p:sp>
      <p:sp>
        <p:nvSpPr>
          <p:cNvPr id="4" name="Subtitle 2"/>
          <p:cNvSpPr>
            <a:spLocks noGrp="1"/>
          </p:cNvSpPr>
          <p:nvPr>
            <p:ph type="subTitle" idx="1"/>
          </p:nvPr>
        </p:nvSpPr>
        <p:spPr>
          <a:xfrm>
            <a:off x="5410200" y="4800600"/>
            <a:ext cx="3352800" cy="1752600"/>
          </a:xfrm>
        </p:spPr>
        <p:txBody>
          <a:bodyPr>
            <a:normAutofit/>
          </a:bodyPr>
          <a:lstStyle/>
          <a:p>
            <a:pPr algn="l"/>
            <a:r>
              <a:rPr lang="en-IN" b="1" dirty="0">
                <a:solidFill>
                  <a:srgbClr val="FFFF00"/>
                </a:solidFill>
                <a:latin typeface="Baskerville Old Face" pitchFamily="18" charset="0"/>
              </a:rPr>
              <a:t>Class	   - </a:t>
            </a:r>
            <a:r>
              <a:rPr lang="en-IN" b="1" dirty="0" err="1">
                <a:solidFill>
                  <a:srgbClr val="FFFF00"/>
                </a:solidFill>
                <a:latin typeface="Baskerville Old Face" pitchFamily="18" charset="0"/>
              </a:rPr>
              <a:t>Dicotyledons</a:t>
            </a:r>
            <a:endParaRPr lang="en-IN" b="1" dirty="0">
              <a:solidFill>
                <a:srgbClr val="FFFF00"/>
              </a:solidFill>
              <a:latin typeface="Baskerville Old Face" pitchFamily="18" charset="0"/>
            </a:endParaRPr>
          </a:p>
          <a:p>
            <a:pPr algn="l"/>
            <a:r>
              <a:rPr lang="en-IN" b="1" dirty="0">
                <a:solidFill>
                  <a:srgbClr val="FFFF00"/>
                </a:solidFill>
                <a:latin typeface="Baskerville Old Face" pitchFamily="18" charset="0"/>
              </a:rPr>
              <a:t>Sub class   - </a:t>
            </a:r>
            <a:r>
              <a:rPr lang="en-IN" b="1" dirty="0" err="1">
                <a:solidFill>
                  <a:srgbClr val="FFFF00"/>
                </a:solidFill>
                <a:latin typeface="Baskerville Old Face" pitchFamily="18" charset="0"/>
              </a:rPr>
              <a:t>Polypetalae</a:t>
            </a:r>
            <a:endParaRPr lang="en-IN" b="1" dirty="0">
              <a:solidFill>
                <a:srgbClr val="FFFF00"/>
              </a:solidFill>
              <a:latin typeface="Baskerville Old Face" pitchFamily="18" charset="0"/>
            </a:endParaRPr>
          </a:p>
          <a:p>
            <a:pPr algn="l"/>
            <a:r>
              <a:rPr lang="en-IN" b="1" dirty="0">
                <a:solidFill>
                  <a:srgbClr val="FFFF00"/>
                </a:solidFill>
                <a:latin typeface="Baskerville Old Face" pitchFamily="18" charset="0"/>
              </a:rPr>
              <a:t>Series	   - </a:t>
            </a:r>
            <a:r>
              <a:rPr lang="en-IN" b="1" dirty="0" err="1">
                <a:solidFill>
                  <a:srgbClr val="FFFF00"/>
                </a:solidFill>
                <a:latin typeface="Baskerville Old Face" pitchFamily="18" charset="0"/>
              </a:rPr>
              <a:t>Thalamiflorae</a:t>
            </a:r>
            <a:endParaRPr lang="en-IN" b="1" dirty="0">
              <a:solidFill>
                <a:srgbClr val="FFFF00"/>
              </a:solidFill>
              <a:latin typeface="Baskerville Old Face" pitchFamily="18" charset="0"/>
            </a:endParaRPr>
          </a:p>
          <a:p>
            <a:pPr algn="l"/>
            <a:r>
              <a:rPr lang="en-IN" b="1" dirty="0">
                <a:solidFill>
                  <a:srgbClr val="FFFF00"/>
                </a:solidFill>
                <a:latin typeface="Baskerville Old Face" pitchFamily="18" charset="0"/>
              </a:rPr>
              <a:t>Cohort	   - </a:t>
            </a:r>
            <a:r>
              <a:rPr lang="en-IN" b="1" dirty="0" err="1">
                <a:solidFill>
                  <a:srgbClr val="FFFF00"/>
                </a:solidFill>
                <a:latin typeface="Baskerville Old Face" pitchFamily="18" charset="0"/>
              </a:rPr>
              <a:t>Ranales</a:t>
            </a:r>
            <a:endParaRPr lang="en-IN" b="1" dirty="0">
              <a:solidFill>
                <a:srgbClr val="FFFF00"/>
              </a:solidFill>
              <a:latin typeface="Baskerville Old Face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BFF18DB7-9834-4E0C-88A1-DDD997DE57A2}"/>
              </a:ext>
            </a:extLst>
          </p:cNvPr>
          <p:cNvSpPr/>
          <p:nvPr/>
        </p:nvSpPr>
        <p:spPr>
          <a:xfrm>
            <a:off x="0" y="5791200"/>
            <a:ext cx="19222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i="1" dirty="0">
                <a:solidFill>
                  <a:srgbClr val="FFFF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Victoria regia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7C3FB94-B391-4ACB-948C-302D07E952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0936" y="457200"/>
            <a:ext cx="8229600" cy="974605"/>
          </a:xfrm>
        </p:spPr>
        <p:txBody>
          <a:bodyPr>
            <a:normAutofit fontScale="90000"/>
          </a:bodyPr>
          <a:lstStyle/>
          <a:p>
            <a:r>
              <a:rPr lang="en-US" sz="4400" dirty="0"/>
              <a:t/>
            </a:r>
            <a:br>
              <a:rPr lang="en-US" sz="4400" dirty="0"/>
            </a:br>
            <a:r>
              <a:rPr lang="en-US" sz="4400" dirty="0"/>
              <a:t/>
            </a:r>
            <a:br>
              <a:rPr lang="en-US" sz="4400" dirty="0"/>
            </a:br>
            <a:r>
              <a:rPr lang="en-US" sz="4400" dirty="0"/>
              <a:t>Common plants</a:t>
            </a:r>
            <a:br>
              <a:rPr lang="en-US" sz="4400" dirty="0"/>
            </a:br>
            <a:r>
              <a:rPr lang="en-US" sz="4400" dirty="0"/>
              <a:t/>
            </a:r>
            <a:br>
              <a:rPr lang="en-US" sz="4400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 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xmlns="" id="{A2256219-F8C8-4242-9BCC-9661C96F72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5837" y="1143001"/>
            <a:ext cx="6082504" cy="403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4">
            <a:extLst>
              <a:ext uri="{FF2B5EF4-FFF2-40B4-BE49-F238E27FC236}">
                <a16:creationId xmlns:a16="http://schemas.microsoft.com/office/drawing/2014/main" xmlns="" id="{34D749B4-4FF1-4CA8-AA66-E15A94C513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43600" y="4567360"/>
            <a:ext cx="2739289" cy="1833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0C1BBCF4-05FD-462F-BB2E-D97F5072F216}"/>
              </a:ext>
            </a:extLst>
          </p:cNvPr>
          <p:cNvSpPr/>
          <p:nvPr/>
        </p:nvSpPr>
        <p:spPr>
          <a:xfrm>
            <a:off x="1143000" y="5867840"/>
            <a:ext cx="173166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N" sz="2000" b="1" dirty="0" err="1"/>
              <a:t>Neela-ambel</a:t>
            </a:r>
            <a:r>
              <a:rPr lang="en-IN" sz="2000" b="1" dirty="0"/>
              <a:t>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6318D17B-0F0D-415F-998A-C94C04C2DE8F}"/>
              </a:ext>
            </a:extLst>
          </p:cNvPr>
          <p:cNvSpPr txBox="1"/>
          <p:nvPr/>
        </p:nvSpPr>
        <p:spPr>
          <a:xfrm>
            <a:off x="754464" y="5336106"/>
            <a:ext cx="32587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/>
              <a:t>Nymphaea </a:t>
            </a:r>
            <a:r>
              <a:rPr lang="en-US" sz="2400" b="1" i="1" dirty="0" err="1"/>
              <a:t>caerulea</a:t>
            </a:r>
            <a:endParaRPr lang="en-US" sz="2400" b="1" i="1" dirty="0"/>
          </a:p>
        </p:txBody>
      </p:sp>
    </p:spTree>
    <p:extLst>
      <p:ext uri="{BB962C8B-B14F-4D97-AF65-F5344CB8AC3E}">
        <p14:creationId xmlns:p14="http://schemas.microsoft.com/office/powerpoint/2010/main" xmlns="" val="265955859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4"/>
      </a:accent6>
      <a:hlink>
        <a:srgbClr val="BB7826"/>
      </a:hlink>
      <a:folHlink>
        <a:srgbClr val="CF9C5F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E4E49EB0-FB00-41F5-9359-4843D783A2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329</TotalTime>
  <Words>690</Words>
  <Application>Microsoft Office PowerPoint</Application>
  <PresentationFormat>On-screen Show (4:3)</PresentationFormat>
  <Paragraphs>250</Paragraphs>
  <Slides>33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Organic</vt:lpstr>
      <vt:lpstr>TAXONOMY </vt:lpstr>
      <vt:lpstr>Dicotyledons</vt:lpstr>
      <vt:lpstr>Classification </vt:lpstr>
      <vt:lpstr>Sub class - Polypetalae    </vt:lpstr>
      <vt:lpstr> Series- I- Thalamiflorae:    </vt:lpstr>
      <vt:lpstr> Series- I- Thalamiflorae:    </vt:lpstr>
      <vt:lpstr>  Cohort - Ranales    </vt:lpstr>
      <vt:lpstr>Nymphaeceae</vt:lpstr>
      <vt:lpstr>  Common plants    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   Sub Families     </vt:lpstr>
      <vt:lpstr>   Distribution     </vt:lpstr>
      <vt:lpstr>     Habit      </vt:lpstr>
      <vt:lpstr>     Leaves       </vt:lpstr>
      <vt:lpstr>     Leaves       </vt:lpstr>
      <vt:lpstr>       Inflorescence         </vt:lpstr>
      <vt:lpstr>      Flowers        </vt:lpstr>
      <vt:lpstr>      Calyx         </vt:lpstr>
      <vt:lpstr>       Corolla          </vt:lpstr>
      <vt:lpstr>       Androecium           </vt:lpstr>
      <vt:lpstr>       Gynoecium           </vt:lpstr>
      <vt:lpstr>Slide 29</vt:lpstr>
      <vt:lpstr>        Fruit            </vt:lpstr>
      <vt:lpstr>        Economic importance             </vt:lpstr>
      <vt:lpstr>           Primitive Characters              </vt:lpstr>
      <vt:lpstr>             Thank you            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Jaimsha</dc:creator>
  <cp:lastModifiedBy>hp</cp:lastModifiedBy>
  <cp:revision>77</cp:revision>
  <dcterms:created xsi:type="dcterms:W3CDTF">2006-08-16T00:00:00Z</dcterms:created>
  <dcterms:modified xsi:type="dcterms:W3CDTF">2019-08-16T17:18:37Z</dcterms:modified>
</cp:coreProperties>
</file>