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383" r:id="rId3"/>
    <p:sldId id="345" r:id="rId4"/>
    <p:sldId id="256" r:id="rId5"/>
    <p:sldId id="262" r:id="rId6"/>
    <p:sldId id="337" r:id="rId7"/>
    <p:sldId id="263" r:id="rId8"/>
    <p:sldId id="261" r:id="rId9"/>
    <p:sldId id="258" r:id="rId10"/>
    <p:sldId id="267" r:id="rId11"/>
    <p:sldId id="268" r:id="rId12"/>
    <p:sldId id="269" r:id="rId13"/>
    <p:sldId id="270" r:id="rId14"/>
    <p:sldId id="271" r:id="rId15"/>
    <p:sldId id="265" r:id="rId16"/>
    <p:sldId id="333" r:id="rId17"/>
    <p:sldId id="346" r:id="rId18"/>
    <p:sldId id="290" r:id="rId19"/>
    <p:sldId id="347" r:id="rId20"/>
    <p:sldId id="291" r:id="rId21"/>
    <p:sldId id="295" r:id="rId22"/>
    <p:sldId id="294" r:id="rId23"/>
    <p:sldId id="293" r:id="rId24"/>
    <p:sldId id="296" r:id="rId25"/>
    <p:sldId id="351" r:id="rId26"/>
    <p:sldId id="292" r:id="rId27"/>
    <p:sldId id="350" r:id="rId28"/>
    <p:sldId id="352" r:id="rId29"/>
    <p:sldId id="353" r:id="rId30"/>
    <p:sldId id="354" r:id="rId31"/>
    <p:sldId id="355" r:id="rId32"/>
    <p:sldId id="332" r:id="rId33"/>
    <p:sldId id="373" r:id="rId34"/>
    <p:sldId id="372" r:id="rId35"/>
    <p:sldId id="376" r:id="rId36"/>
    <p:sldId id="374" r:id="rId37"/>
    <p:sldId id="344" r:id="rId38"/>
    <p:sldId id="375" r:id="rId39"/>
    <p:sldId id="377" r:id="rId40"/>
    <p:sldId id="378" r:id="rId41"/>
    <p:sldId id="379" r:id="rId42"/>
    <p:sldId id="380" r:id="rId43"/>
    <p:sldId id="381" r:id="rId44"/>
    <p:sldId id="382" r:id="rId45"/>
    <p:sldId id="288" r:id="rId46"/>
    <p:sldId id="349" r:id="rId47"/>
    <p:sldId id="348" r:id="rId48"/>
    <p:sldId id="342" r:id="rId49"/>
    <p:sldId id="327" r:id="rId50"/>
    <p:sldId id="328" r:id="rId51"/>
    <p:sldId id="331" r:id="rId52"/>
    <p:sldId id="334" r:id="rId53"/>
    <p:sldId id="335" r:id="rId54"/>
    <p:sldId id="336" r:id="rId55"/>
    <p:sldId id="323" r:id="rId56"/>
    <p:sldId id="32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FF1FD-E5AD-4CFB-9905-46CE80CD7DF9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93E75-5E76-4F0D-B35E-3E073429A7E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69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1CC02BF-5690-4C08-B180-7311A16F928F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2067823F-34FB-4B4C-BB9E-F9C96800D908}" type="slidenum">
              <a:rPr lang="en-US" sz="1000">
                <a:solidFill>
                  <a:prstClr val="black"/>
                </a:solidFill>
              </a:rPr>
              <a:pPr/>
              <a:t>21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952485E-A2B3-4995-A6F3-85B7FFA09B8E}" type="slidenum">
              <a:rPr lang="en-US" sz="1000">
                <a:solidFill>
                  <a:prstClr val="black"/>
                </a:solidFill>
              </a:rPr>
              <a:pPr/>
              <a:t>22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6CDEAFF-2016-41C6-86F5-D9F723408C20}" type="slidenum">
              <a:rPr lang="en-US" sz="1000">
                <a:solidFill>
                  <a:prstClr val="black"/>
                </a:solidFill>
              </a:rPr>
              <a:pPr/>
              <a:t>23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9300" cy="3419475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0A2E485-2564-4905-812D-6C404C5718F3}" type="slidenum">
              <a:rPr lang="en-US" sz="1000">
                <a:solidFill>
                  <a:prstClr val="black"/>
                </a:solidFill>
              </a:rPr>
              <a:pPr/>
              <a:t>25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9D12B55-6BBE-443A-8065-447CB6B4BC8D}" type="slidenum">
              <a:rPr lang="en-US" sz="1000">
                <a:solidFill>
                  <a:prstClr val="black"/>
                </a:solidFill>
              </a:rPr>
              <a:pPr/>
              <a:t>44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4FE9F29-9373-44C5-84EB-0A6BCCEAFFB2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68C28F5-41C9-4E5E-9486-5FC82570B8CA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FE7C6D3-B7C7-4681-A395-8A46EFA9EB0C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66095CA-88E3-49B3-BD7E-0E55A15FFF64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3A31FA6-75BB-4DFF-8663-F8EA1F49149D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9300" cy="3419475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0368F1C-1CE7-4FCB-B4A8-79A990ADCEBA}" type="slidenum">
              <a:rPr lang="en-US" sz="1000">
                <a:solidFill>
                  <a:prstClr val="black"/>
                </a:solidFill>
              </a:rPr>
              <a:pPr/>
              <a:t>17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9300" cy="3419475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B89E0BF-2E36-4BB4-9169-11D408FA61AE}" type="slidenum">
              <a:rPr lang="en-US" sz="1000">
                <a:solidFill>
                  <a:prstClr val="black"/>
                </a:solidFill>
              </a:rPr>
              <a:pPr/>
              <a:t>19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3738"/>
            <a:ext cx="4559300" cy="3419475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BBF12B8-9A32-4B05-8AC8-5C272B50AA2B}" type="slidenum">
              <a:rPr lang="en-US" sz="1000">
                <a:solidFill>
                  <a:prstClr val="black"/>
                </a:solidFill>
              </a:rPr>
              <a:pPr/>
              <a:t>20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9" y="692955"/>
            <a:ext cx="3844925" cy="3419585"/>
          </a:xfrm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5693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8694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4893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687DC-0829-444D-8A38-DD9AAEBA1F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2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AAB30-3FCE-4A35-B0A1-0DFF67C4D8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40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F931-4935-42B6-BA85-E82FF21DC3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45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D0D6-C6A5-489B-AE0D-E32261EBD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062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2847-7B60-45D6-A05C-93BF08D8C1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7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3F9B-5289-4C5C-9068-A6D8103CA4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274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3A9D-EAD8-46FD-AC55-6AC06C661F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09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67BF-67E6-45A3-800E-224AF6CD9B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7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7307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7D82-DF8E-4757-808D-E553986F0F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52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B52DD-D031-4581-9056-1AEBE7EAFF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90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3AB40-2E48-4BC2-853A-39CA88AD88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320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F6C7-D113-4339-ADB7-50A831A5FC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62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66700"/>
            <a:ext cx="8382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7D49-FFBD-4930-BABF-267BB19CE8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37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2225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629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628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679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4811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4968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4248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EEF4-D965-4275-BFC0-9091DE077951}" type="datetimeFigureOut">
              <a:rPr lang="en-IN" smtClean="0"/>
              <a:pPr/>
              <a:t>17-08-2019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0395-E295-484D-9846-BD35AF9A9081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479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27A83A-3858-4136-9377-0F2212F4F864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533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gh_voltage_power_supply" TargetMode="External"/><Relationship Id="rId2" Type="http://schemas.openxmlformats.org/officeDocument/2006/relationships/hyperlink" Target="https://en.wikipedia.org/wiki/Electrod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Capillary_actio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grator" TargetMode="External"/><Relationship Id="rId2" Type="http://schemas.openxmlformats.org/officeDocument/2006/relationships/hyperlink" Target="https://en.wikipedia.org/wiki/Electroosmotic_fl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hemical_compound" TargetMode="External"/><Relationship Id="rId5" Type="http://schemas.openxmlformats.org/officeDocument/2006/relationships/hyperlink" Target="https://en.wikipedia.org/wiki/Time" TargetMode="External"/><Relationship Id="rId4" Type="http://schemas.openxmlformats.org/officeDocument/2006/relationships/hyperlink" Target="https://en.wikipedia.org/wiki/Computer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ical_double_laye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en-US" dirty="0" smtClean="0"/>
              <a:t>ELECTROPHORESIS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By,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200" dirty="0" smtClean="0"/>
              <a:t>Dr. Johnson Baby</a:t>
            </a:r>
            <a:br>
              <a:rPr lang="en-US" sz="3200" dirty="0" smtClean="0"/>
            </a:br>
            <a:r>
              <a:rPr lang="en-US" sz="3200" dirty="0" smtClean="0"/>
              <a:t>Associate Professor in Zoology</a:t>
            </a:r>
            <a:endParaRPr lang="en-IN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Slab Gel Units</a:t>
            </a:r>
          </a:p>
        </p:txBody>
      </p:sp>
      <p:pic>
        <p:nvPicPr>
          <p:cNvPr id="11267" name="Picture 5" descr="sd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57400"/>
            <a:ext cx="668178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848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Slab Gel Unit</a:t>
            </a:r>
          </a:p>
        </p:txBody>
      </p:sp>
      <p:pic>
        <p:nvPicPr>
          <p:cNvPr id="1229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2016125"/>
            <a:ext cx="3683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982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Slab Gel Unit</a:t>
            </a:r>
          </a:p>
        </p:txBody>
      </p:sp>
      <p:pic>
        <p:nvPicPr>
          <p:cNvPr id="1331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0700"/>
            <a:ext cx="76962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421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Flat Bed Unit</a:t>
            </a:r>
          </a:p>
        </p:txBody>
      </p:sp>
      <p:pic>
        <p:nvPicPr>
          <p:cNvPr id="1433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21"/>
          <a:stretch>
            <a:fillRect/>
          </a:stretch>
        </p:blipFill>
        <p:spPr bwMode="auto">
          <a:xfrm>
            <a:off x="1676400" y="1828800"/>
            <a:ext cx="5715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421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"/>
            <a:ext cx="7772400" cy="1524000"/>
          </a:xfrm>
          <a:noFill/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charset="0"/>
              </a:rPr>
              <a:t>In most electrophoresis units, the gel is mounted between two buffer chambers containing separate electrodes so that the only electrical connection between the two chambers is through the gel.</a:t>
            </a:r>
            <a:br>
              <a:rPr lang="en-US" sz="2000" dirty="0" smtClean="0">
                <a:solidFill>
                  <a:schemeClr val="bg1"/>
                </a:solidFill>
                <a:latin typeface="Comic Sans MS" charset="0"/>
              </a:rPr>
            </a:br>
            <a:endParaRPr lang="en-US" sz="2000" dirty="0" smtClean="0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7171" name="Picture 6" descr="sd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95450"/>
            <a:ext cx="4637088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216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8" t="24166" r="40146" b="17709"/>
          <a:stretch/>
        </p:blipFill>
        <p:spPr bwMode="auto">
          <a:xfrm>
            <a:off x="611560" y="548679"/>
            <a:ext cx="7776864" cy="584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70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3518" y="324363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Comic Sans MS" charset="0"/>
              </a:rPr>
              <a:t>Gel </a:t>
            </a:r>
            <a:r>
              <a:rPr lang="en-US" b="1" dirty="0" err="1" smtClean="0">
                <a:solidFill>
                  <a:srgbClr val="FF0000"/>
                </a:solidFill>
                <a:latin typeface="Comic Sans MS" charset="0"/>
              </a:rPr>
              <a:t>Electrophoreis</a:t>
            </a:r>
            <a:endParaRPr lang="en-US" b="1" dirty="0" smtClean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857" y="1483387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electrophoresis is performed in acrylamide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agarose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gels, the gel serves as a size-selective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sieve during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separation. As proteins move through a gel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response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an electric field, the gel’s pore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 allows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smaller proteins to travel more rapidly than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larger proteins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gel is mounted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two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buffer chambers, and the only electrical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path between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two buffers is through the gel. Usually,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gel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a vertical orientation, and the gel is cast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comb that generates wells in which the samples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applied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Applying an electrical field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across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buffer chambers forces the migration of protein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into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through the gel</a:t>
            </a:r>
          </a:p>
        </p:txBody>
      </p:sp>
    </p:spTree>
    <p:extLst>
      <p:ext uri="{BB962C8B-B14F-4D97-AF65-F5344CB8AC3E}">
        <p14:creationId xmlns="" xmlns:p14="http://schemas.microsoft.com/office/powerpoint/2010/main" val="6366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latin typeface="Comic Sans MS" charset="0"/>
              </a:rPr>
              <a:t>What is the use of Gel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It inhibits convection and diffusion, which would otherwise impede separation of molecules</a:t>
            </a:r>
          </a:p>
          <a:p>
            <a:r>
              <a:rPr lang="en-US" smtClean="0">
                <a:latin typeface="Comic Sans MS" charset="0"/>
              </a:rPr>
              <a:t>It allows a permanent record of results through staining after run</a:t>
            </a:r>
          </a:p>
          <a:p>
            <a:r>
              <a:rPr lang="en-US" smtClean="0">
                <a:latin typeface="Comic Sans MS" charset="0"/>
              </a:rPr>
              <a:t>It can provide additional separation through molecular sieving</a:t>
            </a:r>
          </a:p>
        </p:txBody>
      </p:sp>
    </p:spTree>
    <p:extLst>
      <p:ext uri="{BB962C8B-B14F-4D97-AF65-F5344CB8AC3E}">
        <p14:creationId xmlns="" xmlns:p14="http://schemas.microsoft.com/office/powerpoint/2010/main" val="268992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64" t="23958" r="38741" b="17742"/>
          <a:stretch/>
        </p:blipFill>
        <p:spPr bwMode="auto">
          <a:xfrm>
            <a:off x="251520" y="188640"/>
            <a:ext cx="871799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51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Agarose and Polyacrylamide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charset="0"/>
              </a:rPr>
              <a:t>Although </a:t>
            </a:r>
            <a:r>
              <a:rPr lang="en-US" sz="2800" dirty="0" err="1" smtClean="0">
                <a:latin typeface="Comic Sans MS" charset="0"/>
              </a:rPr>
              <a:t>agarose</a:t>
            </a:r>
            <a:r>
              <a:rPr lang="en-US" sz="2800" dirty="0" smtClean="0">
                <a:latin typeface="Comic Sans MS" charset="0"/>
              </a:rPr>
              <a:t> and polyacrylamide differ greatly in their physical and chemical structures, they both make porous gels.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charset="0"/>
              </a:rPr>
              <a:t>A porous gel acts as a sieve by retarding or, in some cases, by completely obstructing the movement of macromolecules while allowing smaller molecules to migrate freely.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mic Sans MS" charset="0"/>
              </a:rPr>
              <a:t>By preparing a gel with a restrictive pore size, the operator can take advantage of molecular size differences among proteins</a:t>
            </a:r>
          </a:p>
        </p:txBody>
      </p:sp>
    </p:spTree>
    <p:extLst>
      <p:ext uri="{BB962C8B-B14F-4D97-AF65-F5344CB8AC3E}">
        <p14:creationId xmlns="" xmlns:p14="http://schemas.microsoft.com/office/powerpoint/2010/main" val="391573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27" t="34549" r="43777" b="16493"/>
          <a:stretch/>
        </p:blipFill>
        <p:spPr bwMode="auto">
          <a:xfrm>
            <a:off x="6916" y="0"/>
            <a:ext cx="907512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78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Gel Structure of Agarose</a:t>
            </a:r>
          </a:p>
        </p:txBody>
      </p:sp>
      <p:pic>
        <p:nvPicPr>
          <p:cNvPr id="2457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622550"/>
            <a:ext cx="75374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870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smtClean="0">
                <a:latin typeface="Comic Sans MS" charset="0"/>
              </a:rPr>
              <a:t>Structure of the Repeating Unit of Agarose, 3,6-anhydro-L-galactose</a:t>
            </a:r>
          </a:p>
        </p:txBody>
      </p:sp>
      <p:pic>
        <p:nvPicPr>
          <p:cNvPr id="2355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572928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400800" y="1981200"/>
            <a:ext cx="23288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 Basic disaccharide repeating units of </a:t>
            </a:r>
            <a:r>
              <a:rPr lang="en-US" sz="2400" dirty="0" err="1" smtClean="0">
                <a:solidFill>
                  <a:srgbClr val="FFFFFF"/>
                </a:solidFill>
              </a:rPr>
              <a:t>agarose</a:t>
            </a:r>
            <a:r>
              <a:rPr lang="en-US" sz="2400" dirty="0" smtClean="0">
                <a:solidFill>
                  <a:srgbClr val="FFFFFF"/>
                </a:solidFill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G: 1,3-β-d-</a:t>
            </a:r>
            <a:r>
              <a:rPr lang="en-US" sz="2400" dirty="0" err="1" smtClean="0">
                <a:solidFill>
                  <a:srgbClr val="FFFFFF"/>
                </a:solidFill>
              </a:rPr>
              <a:t>galactose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A: 1,4-α-l-3,6-anhydrogalactose</a:t>
            </a:r>
          </a:p>
        </p:txBody>
      </p:sp>
    </p:spTree>
    <p:extLst>
      <p:ext uri="{BB962C8B-B14F-4D97-AF65-F5344CB8AC3E}">
        <p14:creationId xmlns="" xmlns:p14="http://schemas.microsoft.com/office/powerpoint/2010/main" val="84405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Agarose Gels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Comic Sans MS" charset="0"/>
              </a:rPr>
              <a:t>Agarose is a highly purified uncharged polysaccharide derived from agar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omic Sans MS" charset="0"/>
              </a:rPr>
              <a:t>Agarose dissolves when added to boiling liquid. It remains in a liquid state until the temperature is lowered to about 40° C at which point it gels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omic Sans MS" charset="0"/>
              </a:rPr>
              <a:t>The pore size may be predetermined by adjusting the concentration of agarose in the gel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omic Sans MS" charset="0"/>
              </a:rPr>
              <a:t>Agarose gels are fragile, however. They are actually hydrocolloids, and they are held together by the formation of weak hydrogen and hydrophobic bonds</a:t>
            </a:r>
          </a:p>
        </p:txBody>
      </p:sp>
    </p:spTree>
    <p:extLst>
      <p:ext uri="{BB962C8B-B14F-4D97-AF65-F5344CB8AC3E}">
        <p14:creationId xmlns="" xmlns:p14="http://schemas.microsoft.com/office/powerpoint/2010/main" val="341699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Polyacrylamide Gels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763000" cy="4114800"/>
          </a:xfrm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Polyacrylamide gels are tougher than agarose gels</a:t>
            </a:r>
          </a:p>
          <a:p>
            <a:r>
              <a:rPr lang="en-US" smtClean="0">
                <a:latin typeface="Comic Sans MS" charset="0"/>
              </a:rPr>
              <a:t>Acrylamide monomers polymerize into long chains that are covalently linked by a crosslinker</a:t>
            </a:r>
          </a:p>
          <a:p>
            <a:r>
              <a:rPr lang="en-US" smtClean="0">
                <a:latin typeface="Comic Sans MS" charset="0"/>
              </a:rPr>
              <a:t>Polyacrylamide is chemically complex, as is the production and use of the gel</a:t>
            </a:r>
          </a:p>
        </p:txBody>
      </p:sp>
    </p:spTree>
    <p:extLst>
      <p:ext uri="{BB962C8B-B14F-4D97-AF65-F5344CB8AC3E}">
        <p14:creationId xmlns="" xmlns:p14="http://schemas.microsoft.com/office/powerpoint/2010/main" val="332471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crylamiderxn_425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" y="1700808"/>
            <a:ext cx="7366715" cy="3172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32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Agarose and Polyacrylamide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800" smtClean="0">
                <a:latin typeface="Comic Sans MS" charset="0"/>
              </a:rPr>
              <a:t>Because the pores of an agarose gel are large, agarose is used to separate macromolecules such as nucleic acids, large proteins and protein complexes</a:t>
            </a:r>
          </a:p>
          <a:p>
            <a:pPr algn="just"/>
            <a:r>
              <a:rPr lang="en-US" sz="2800" smtClean="0">
                <a:latin typeface="Comic Sans MS" charset="0"/>
              </a:rPr>
              <a:t>Polyacrylamide, which makes a small pore gel, is used to separate most proteins and small oligonucleotides.</a:t>
            </a:r>
          </a:p>
          <a:p>
            <a:r>
              <a:rPr lang="en-US" sz="2800" smtClean="0">
                <a:latin typeface="Comic Sans MS" charset="0"/>
              </a:rPr>
              <a:t>Both are relatively electrically neutral</a:t>
            </a:r>
          </a:p>
        </p:txBody>
      </p:sp>
    </p:spTree>
    <p:extLst>
      <p:ext uri="{BB962C8B-B14F-4D97-AF65-F5344CB8AC3E}">
        <p14:creationId xmlns="" xmlns:p14="http://schemas.microsoft.com/office/powerpoint/2010/main" val="621339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oly-acrylamide-gel-electrophoresis-page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" y="0"/>
            <a:ext cx="9320203" cy="6997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24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OF PAGE</a:t>
            </a:r>
          </a:p>
          <a:p>
            <a:pPr algn="just"/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from native PAGE are difficult to interpret.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Since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native charge-to-mass ratio of proteins is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preserved, protein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mobility is determined by a complex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factors. Since protein-protein interactions are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retained during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separation, some proteins may also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separate as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multisubunit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complexes and move in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unpredictable ways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Moreover, because native charge is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preserved, proteins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can migrate towards either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electrode, depending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on their charge. The result is that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native PAGE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yields unpredictable separation patterns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that are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not suitable for molecular weight determination.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419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SDS-PAGE</a:t>
            </a:r>
          </a:p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To overcome the limitations of native PAGE systems,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Laemmli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(1970) incorporated the detergent sodium dodecyl sulfate (SDS) into a discontinuous denaturing buffer system, creating what has become the most popular form of protein electrophoresis, SDS-PAGE.</a:t>
            </a:r>
          </a:p>
          <a:p>
            <a:pPr algn="just"/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When proteins are separated in the presence of SDS and denaturing agents, they become fully denatured and dissociate from each other. In addition, SDS binds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noncovalently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to proteins in a manner that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imparts an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overall negative charge on the proteins. Since SDS is negatively charged, it masks the intrinsic charge of the protein it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binds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3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461963" indent="-747713" algn="just">
              <a:buFont typeface="Wingdings" pitchFamily="2" charset="2"/>
              <a:buChar char="v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 long, rod-like shape on the proteins instead of a complex tertiary conformation</a:t>
            </a:r>
          </a:p>
          <a:p>
            <a:pPr marL="461963" indent="-747713" algn="just">
              <a:buFont typeface="Wingdings" pitchFamily="2" charset="2"/>
              <a:buChar char="v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 similar charge-to-mass ratio for all proteins in a mixture, since SDS binds at a consistent rate of 1.4 g of SDS per 1 g protein (a stoichiometry of about one SDS molecule per two amino acids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 result, the rate at which SDS-bound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protein migrates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in a gel depends primarily on its size,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enabling molecular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estimation.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original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Laemmli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system incorporated SDS in</a:t>
            </a:r>
          </a:p>
          <a:p>
            <a:pPr algn="just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gels and buffers, but SDS is not required in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gel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SDS in the sample buffer is sufficient to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saturate proteins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and the SDS in the cathode buffer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maintains the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SDS saturation during electrophoresis.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range of gel and buffer combinations can be used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for native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SDS-PAGE, each with its own advantages</a:t>
            </a:r>
          </a:p>
        </p:txBody>
      </p:sp>
    </p:spTree>
    <p:extLst>
      <p:ext uri="{BB962C8B-B14F-4D97-AF65-F5344CB8AC3E}">
        <p14:creationId xmlns="" xmlns:p14="http://schemas.microsoft.com/office/powerpoint/2010/main" val="30965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552" y="980728"/>
            <a:ext cx="8172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9552" y="404664"/>
            <a:ext cx="26411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dirty="0">
                <a:solidFill>
                  <a:srgbClr val="FF0000"/>
                </a:solidFill>
              </a:rPr>
              <a:t>Electrophoresis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225689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I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term electrophoresis means any experimental technique that is based 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IN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 of charged 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particles (ions, molecules, macromolecules) in electric field in liquid medium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IN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Any electrically charged particle dissolved in aqueous solution, when placed to a constant electric field, will start to migrate towards the electrode bearing the opposite charge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speed of the particle movement will be directly proportional to the applied voltage and particle charge, but inversely proportional to the particle size.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electrophoretic analysis can in principle be applied to any particles that are charged under given experimental condition, such as small </a:t>
            </a:r>
            <a:r>
              <a:rPr lang="en-IN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anions, organic acids, amino acids, peptides, saccharides, lipids, proteins, nucleotides, nucleic acids, even the whole subcellular particles or the whole cells.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IN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4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6" t="18125" r="10747" b="26163"/>
          <a:stretch/>
        </p:blipFill>
        <p:spPr bwMode="auto">
          <a:xfrm>
            <a:off x="323528" y="1988840"/>
            <a:ext cx="8207430" cy="334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7775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 of SDS on the conformation and charge of protein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4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63" t="19270" r="40511" b="22917"/>
          <a:stretch/>
        </p:blipFill>
        <p:spPr bwMode="auto">
          <a:xfrm>
            <a:off x="683568" y="548680"/>
            <a:ext cx="7776864" cy="576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40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VOLTAGE ELECTROPHORESIS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vial,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source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destination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vials,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capillary,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Electrode"/>
              </a:rPr>
              <a:t>electrodes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 tooltip="High voltage power supply"/>
              </a:rPr>
              <a:t>high voltage power supply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detector, and a data output and handling device.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source vial, destination vial and capillary are filled with an electrolyte such as an aqueous buffer solution. To introduce the sample, the capillary inlet is placed into a vial containing the sample.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introduced into the capillary via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 tooltip="Capillary action"/>
              </a:rPr>
              <a:t>capillary action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pressure, siphoning, 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electrokinetically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the capillary is then returned to the source vial.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541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hemwiki.ucdavis.edu/@api/deki/files/10647/Capillaryelectrophoresis.gif?size=bestfit&amp;width=592&amp;height=275&amp;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25747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1464" y="404664"/>
            <a:ext cx="247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INSTRUMENTATION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757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gh voltage electrophor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8715"/>
            <a:ext cx="6984776" cy="5629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459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282" y="476672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migration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analytes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initiated by an electric field that is applied between the source and destination vials and is supplied to the electrodes by the high-voltage power supply.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most common mode of CE, all ions, positive or negative, are pulled through the capillary in the same direction by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 tooltip="Electroosmotic flow"/>
              </a:rPr>
              <a:t>electroosmotic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 tooltip="Electroosmotic flow"/>
              </a:rPr>
              <a:t> flow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analytes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separate as they migrate due to their electrophoretic mobility, and are detected near the outlet end of the capillary.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output of the detector is sent to a data output and handling device such as an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 tooltip="Integrator"/>
              </a:rPr>
              <a:t>integrator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 tooltip="Computer"/>
              </a:rPr>
              <a:t>computer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is then displayed as 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electropherogram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which reports detector response as a function of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 tooltip="Time"/>
              </a:rPr>
              <a:t>time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Separated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 tooltip="Chemical compound"/>
              </a:rPr>
              <a:t>chemical compounds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appear as peaks with different retention times in 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electropherogram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030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61" t="22291" r="38390" b="26667"/>
          <a:stretch/>
        </p:blipFill>
        <p:spPr bwMode="auto">
          <a:xfrm>
            <a:off x="395535" y="548680"/>
            <a:ext cx="84552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1760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b/bc/Electroosmotic_Flow_Depiction.tiff/lossless-page1-407px-Electroosmotic_Flow_Depiction.ti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" y="1268760"/>
            <a:ext cx="6984776" cy="418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51899"/>
            <a:ext cx="4392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ELECTROSMOTIC FLOW</a:t>
            </a:r>
            <a:endParaRPr lang="en-US" sz="2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352" y="5301208"/>
            <a:ext cx="8096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liquid induced by an applied potential across a capillary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tube.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lectroosmotic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velocities are independent of conduit size, as long as the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 tooltip="Electrical double layer"/>
              </a:rPr>
              <a:t>electrical double layer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is much smaller than the characteristic length scale of the channel</a:t>
            </a:r>
          </a:p>
        </p:txBody>
      </p:sp>
    </p:spTree>
    <p:extLst>
      <p:ext uri="{BB962C8B-B14F-4D97-AF65-F5344CB8AC3E}">
        <p14:creationId xmlns="" xmlns:p14="http://schemas.microsoft.com/office/powerpoint/2010/main" val="2931578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042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697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50776" y="1268760"/>
            <a:ext cx="7772400" cy="41148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50000"/>
              <a:buFontTx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Electrophoresis is usually done with gels formed in tubes, slabs, or on a flat bed. </a:t>
            </a:r>
          </a:p>
          <a:p>
            <a:pPr>
              <a:buClr>
                <a:schemeClr val="tx1"/>
              </a:buClr>
              <a:buSzPct val="150000"/>
              <a:buFontTx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many electrophoresis units, the gel is mounted between two buffer chambers containing separate electrodes, so that the only electrical connection between the two chambers is through the gel.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8291" y="4221088"/>
            <a:ext cx="7337370" cy="738664"/>
            <a:chOff x="323528" y="2924944"/>
            <a:chExt cx="7337370" cy="738664"/>
          </a:xfrm>
        </p:grpSpPr>
        <p:sp>
          <p:nvSpPr>
            <p:cNvPr id="4" name="Rectangle 3"/>
            <p:cNvSpPr/>
            <p:nvPr/>
          </p:nvSpPr>
          <p:spPr>
            <a:xfrm>
              <a:off x="323528" y="3109610"/>
              <a:ext cx="2630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Mobility</a:t>
              </a:r>
              <a:r>
                <a:rPr lang="en-IN" b="1" dirty="0">
                  <a:latin typeface="Times New Roman" pitchFamily="18" charset="0"/>
                  <a:cs typeface="Times New Roman" pitchFamily="18" charset="0"/>
                </a:rPr>
                <a:t> of a molecule =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87824" y="2924944"/>
              <a:ext cx="4673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>
                  <a:latin typeface="Times New Roman" pitchFamily="18" charset="0"/>
                  <a:cs typeface="Times New Roman" pitchFamily="18" charset="0"/>
                </a:rPr>
                <a:t>(applied </a:t>
              </a:r>
              <a:r>
                <a:rPr lang="en-I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voltage</a:t>
              </a:r>
              <a:r>
                <a:rPr lang="en-IN" b="1" dirty="0" smtClean="0">
                  <a:latin typeface="Times New Roman" pitchFamily="18" charset="0"/>
                  <a:cs typeface="Times New Roman" pitchFamily="18" charset="0"/>
                </a:rPr>
                <a:t>) (</a:t>
              </a:r>
              <a:r>
                <a:rPr lang="en-IN" b="1" dirty="0">
                  <a:latin typeface="Times New Roman" pitchFamily="18" charset="0"/>
                  <a:cs typeface="Times New Roman" pitchFamily="18" charset="0"/>
                </a:rPr>
                <a:t>net </a:t>
              </a:r>
              <a:r>
                <a:rPr lang="en-IN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charge</a:t>
              </a:r>
              <a:r>
                <a:rPr lang="en-IN" b="1" dirty="0">
                  <a:latin typeface="Times New Roman" pitchFamily="18" charset="0"/>
                  <a:cs typeface="Times New Roman" pitchFamily="18" charset="0"/>
                </a:rPr>
                <a:t> on the molecule)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987824" y="3294276"/>
              <a:ext cx="453650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032470" y="3294276"/>
              <a:ext cx="26148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IN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friction</a:t>
              </a:r>
              <a:r>
                <a:rPr lang="en-IN" b="1" dirty="0">
                  <a:latin typeface="Times New Roman" pitchFamily="18" charset="0"/>
                  <a:cs typeface="Times New Roman" pitchFamily="18" charset="0"/>
                </a:rPr>
                <a:t> of the molecule)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002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69532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52591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96686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7455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>
                <a:latin typeface="Comic Sans MS" charset="0"/>
              </a:rPr>
              <a:t>The Net Charge is Determined by the pH of the Medium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omic Sans MS" charset="0"/>
              </a:rPr>
              <a:t>Proteins are amphoteric compounds, that is, they contain both acidic and basic residues</a:t>
            </a:r>
          </a:p>
          <a:p>
            <a:pPr algn="just">
              <a:lnSpc>
                <a:spcPct val="90000"/>
              </a:lnSpc>
            </a:pPr>
            <a:r>
              <a:rPr lang="en-US" sz="2800" smtClean="0">
                <a:latin typeface="Comic Sans MS" charset="0"/>
              </a:rPr>
              <a:t>Each protein has its own characteristic charge properties depending on the number and kinds of amino acids carrying amino or carboxyl groups</a:t>
            </a:r>
          </a:p>
          <a:p>
            <a:pPr algn="just">
              <a:lnSpc>
                <a:spcPct val="90000"/>
              </a:lnSpc>
            </a:pPr>
            <a:r>
              <a:rPr lang="en-US" sz="2800" smtClean="0">
                <a:latin typeface="Comic Sans MS" charset="0"/>
              </a:rPr>
              <a:t>Nucleic acids, unlike proteins, are not amphoteric. They remain negative at any pH used for electrophoresis</a:t>
            </a:r>
          </a:p>
        </p:txBody>
      </p:sp>
    </p:spTree>
    <p:extLst>
      <p:ext uri="{BB962C8B-B14F-4D97-AF65-F5344CB8AC3E}">
        <p14:creationId xmlns="" xmlns:p14="http://schemas.microsoft.com/office/powerpoint/2010/main" val="423420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957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3698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4" t="26667" r="2899" b="27708"/>
          <a:stretch/>
        </p:blipFill>
        <p:spPr bwMode="auto">
          <a:xfrm>
            <a:off x="323528" y="3068960"/>
            <a:ext cx="8676456" cy="25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980728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A protein is depicted in a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pH gradient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in an electric field. A pH gradient formed by </a:t>
            </a:r>
            <a:r>
              <a:rPr lang="en-IN" sz="1400" dirty="0" err="1" smtClean="0">
                <a:latin typeface="Times New Roman" pitchFamily="18" charset="0"/>
                <a:cs typeface="Times New Roman" pitchFamily="18" charset="0"/>
              </a:rPr>
              <a:t>ampholyte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 molecules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under the influence of an electric field is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indicated. The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gradient increases from acidic (pH 3) at the anode to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basic (pH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10) at the cathode. The hypothetical protein in the drawing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bears a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net charge of +2, 0, or –2, at the three positions in the pH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gradient shown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. The electric field drives the protein toward the cathode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when it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is positively charged and toward the anode when it is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negatively charged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, as shown by the arrows. At the </a:t>
            </a:r>
            <a:r>
              <a:rPr lang="en-IN" sz="1400" dirty="0" err="1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, the net charge on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the protein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is zero, so it does not move in the field. The protein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loses protons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as it moves toward the cathode and becomes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progressively less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positively charged. Conversely, the protein gains protons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as it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moves toward the anode and becomes less negatively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charged. When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the protein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becomes uncharged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1400" dirty="0" err="1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), it ceases to move in </a:t>
            </a:r>
            <a:r>
              <a:rPr lang="en-IN" sz="1400" dirty="0" smtClean="0">
                <a:latin typeface="Times New Roman" pitchFamily="18" charset="0"/>
                <a:cs typeface="Times New Roman" pitchFamily="18" charset="0"/>
              </a:rPr>
              <a:t>the field </a:t>
            </a:r>
            <a:r>
              <a:rPr lang="en-IN" sz="1400" dirty="0">
                <a:latin typeface="Times New Roman" pitchFamily="18" charset="0"/>
                <a:cs typeface="Times New Roman" pitchFamily="18" charset="0"/>
              </a:rPr>
              <a:t>and becomes focused.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5856" y="332656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ISOELECTRIC FOCUSING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129305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2" t="17361" r="22889" b="25521"/>
          <a:stretch/>
        </p:blipFill>
        <p:spPr bwMode="auto">
          <a:xfrm>
            <a:off x="-1" y="0"/>
            <a:ext cx="91301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8885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63" t="17291" r="22811" b="24167"/>
          <a:stretch/>
        </p:blipFill>
        <p:spPr bwMode="auto">
          <a:xfrm>
            <a:off x="-1" y="0"/>
            <a:ext cx="91301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869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87" t="20000" r="38741" b="17917"/>
          <a:stretch/>
        </p:blipFill>
        <p:spPr bwMode="auto">
          <a:xfrm>
            <a:off x="0" y="0"/>
            <a:ext cx="9144000" cy="66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67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9466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5903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41793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0366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8147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4979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787040" y="1780808"/>
            <a:ext cx="3369136" cy="3744416"/>
          </a:xfrm>
          <a:prstGeom prst="flowChartProcess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1000">
                <a:srgbClr val="85C2FF"/>
              </a:gs>
              <a:gs pos="24000">
                <a:srgbClr val="C4D6EB"/>
              </a:gs>
              <a:gs pos="64000">
                <a:srgbClr val="FFEBFA">
                  <a:lumMod val="37000"/>
                  <a:lumOff val="63000"/>
                  <a:alpha val="87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Pentagon 2"/>
          <p:cNvSpPr/>
          <p:nvPr/>
        </p:nvSpPr>
        <p:spPr>
          <a:xfrm rot="5400000">
            <a:off x="3923928" y="1340768"/>
            <a:ext cx="792088" cy="288032"/>
          </a:xfrm>
          <a:prstGeom prst="homePlat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Pentagon 3"/>
          <p:cNvSpPr/>
          <p:nvPr/>
        </p:nvSpPr>
        <p:spPr>
          <a:xfrm rot="16200000">
            <a:off x="4029276" y="5553236"/>
            <a:ext cx="792088" cy="288032"/>
          </a:xfrm>
          <a:prstGeom prst="homePlat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 rot="14479250">
            <a:off x="834358" y="3823344"/>
            <a:ext cx="3514452" cy="2017707"/>
          </a:xfrm>
          <a:custGeom>
            <a:avLst/>
            <a:gdLst>
              <a:gd name="connsiteX0" fmla="*/ 2949968 w 2949968"/>
              <a:gd name="connsiteY0" fmla="*/ 472440 h 2651760"/>
              <a:gd name="connsiteX1" fmla="*/ 2904248 w 2949968"/>
              <a:gd name="connsiteY1" fmla="*/ 259080 h 2651760"/>
              <a:gd name="connsiteX2" fmla="*/ 2812808 w 2949968"/>
              <a:gd name="connsiteY2" fmla="*/ 167640 h 2651760"/>
              <a:gd name="connsiteX3" fmla="*/ 2751848 w 2949968"/>
              <a:gd name="connsiteY3" fmla="*/ 106680 h 2651760"/>
              <a:gd name="connsiteX4" fmla="*/ 2721368 w 2949968"/>
              <a:gd name="connsiteY4" fmla="*/ 60960 h 2651760"/>
              <a:gd name="connsiteX5" fmla="*/ 2675648 w 2949968"/>
              <a:gd name="connsiteY5" fmla="*/ 45720 h 2651760"/>
              <a:gd name="connsiteX6" fmla="*/ 2568968 w 2949968"/>
              <a:gd name="connsiteY6" fmla="*/ 0 h 2651760"/>
              <a:gd name="connsiteX7" fmla="*/ 2309888 w 2949968"/>
              <a:gd name="connsiteY7" fmla="*/ 15240 h 2651760"/>
              <a:gd name="connsiteX8" fmla="*/ 2264168 w 2949968"/>
              <a:gd name="connsiteY8" fmla="*/ 76200 h 2651760"/>
              <a:gd name="connsiteX9" fmla="*/ 2233688 w 2949968"/>
              <a:gd name="connsiteY9" fmla="*/ 167640 h 2651760"/>
              <a:gd name="connsiteX10" fmla="*/ 2248928 w 2949968"/>
              <a:gd name="connsiteY10" fmla="*/ 259080 h 2651760"/>
              <a:gd name="connsiteX11" fmla="*/ 2264168 w 2949968"/>
              <a:gd name="connsiteY11" fmla="*/ 304800 h 2651760"/>
              <a:gd name="connsiteX12" fmla="*/ 2355608 w 2949968"/>
              <a:gd name="connsiteY12" fmla="*/ 365760 h 2651760"/>
              <a:gd name="connsiteX13" fmla="*/ 2401328 w 2949968"/>
              <a:gd name="connsiteY13" fmla="*/ 350520 h 2651760"/>
              <a:gd name="connsiteX14" fmla="*/ 2355608 w 2949968"/>
              <a:gd name="connsiteY14" fmla="*/ 213360 h 2651760"/>
              <a:gd name="connsiteX15" fmla="*/ 2309888 w 2949968"/>
              <a:gd name="connsiteY15" fmla="*/ 198120 h 2651760"/>
              <a:gd name="connsiteX16" fmla="*/ 2279408 w 2949968"/>
              <a:gd name="connsiteY16" fmla="*/ 152400 h 2651760"/>
              <a:gd name="connsiteX17" fmla="*/ 2187968 w 2949968"/>
              <a:gd name="connsiteY17" fmla="*/ 106680 h 2651760"/>
              <a:gd name="connsiteX18" fmla="*/ 2127008 w 2949968"/>
              <a:gd name="connsiteY18" fmla="*/ 45720 h 2651760"/>
              <a:gd name="connsiteX19" fmla="*/ 1822208 w 2949968"/>
              <a:gd name="connsiteY19" fmla="*/ 60960 h 2651760"/>
              <a:gd name="connsiteX20" fmla="*/ 1776488 w 2949968"/>
              <a:gd name="connsiteY20" fmla="*/ 91440 h 2651760"/>
              <a:gd name="connsiteX21" fmla="*/ 1669808 w 2949968"/>
              <a:gd name="connsiteY21" fmla="*/ 182880 h 2651760"/>
              <a:gd name="connsiteX22" fmla="*/ 1654568 w 2949968"/>
              <a:gd name="connsiteY22" fmla="*/ 228600 h 2651760"/>
              <a:gd name="connsiteX23" fmla="*/ 1624088 w 2949968"/>
              <a:gd name="connsiteY23" fmla="*/ 335280 h 2651760"/>
              <a:gd name="connsiteX24" fmla="*/ 1685048 w 2949968"/>
              <a:gd name="connsiteY24" fmla="*/ 533400 h 2651760"/>
              <a:gd name="connsiteX25" fmla="*/ 1746008 w 2949968"/>
              <a:gd name="connsiteY25" fmla="*/ 518160 h 2651760"/>
              <a:gd name="connsiteX26" fmla="*/ 1761248 w 2949968"/>
              <a:gd name="connsiteY26" fmla="*/ 472440 h 2651760"/>
              <a:gd name="connsiteX27" fmla="*/ 1746008 w 2949968"/>
              <a:gd name="connsiteY27" fmla="*/ 411480 h 2651760"/>
              <a:gd name="connsiteX28" fmla="*/ 1639328 w 2949968"/>
              <a:gd name="connsiteY28" fmla="*/ 365760 h 2651760"/>
              <a:gd name="connsiteX29" fmla="*/ 1365008 w 2949968"/>
              <a:gd name="connsiteY29" fmla="*/ 350520 h 2651760"/>
              <a:gd name="connsiteX30" fmla="*/ 1182128 w 2949968"/>
              <a:gd name="connsiteY30" fmla="*/ 441960 h 2651760"/>
              <a:gd name="connsiteX31" fmla="*/ 1136408 w 2949968"/>
              <a:gd name="connsiteY31" fmla="*/ 502920 h 2651760"/>
              <a:gd name="connsiteX32" fmla="*/ 1105928 w 2949968"/>
              <a:gd name="connsiteY32" fmla="*/ 548640 h 2651760"/>
              <a:gd name="connsiteX33" fmla="*/ 1044968 w 2949968"/>
              <a:gd name="connsiteY33" fmla="*/ 685800 h 2651760"/>
              <a:gd name="connsiteX34" fmla="*/ 1044968 w 2949968"/>
              <a:gd name="connsiteY34" fmla="*/ 899160 h 2651760"/>
              <a:gd name="connsiteX35" fmla="*/ 1060208 w 2949968"/>
              <a:gd name="connsiteY35" fmla="*/ 960120 h 2651760"/>
              <a:gd name="connsiteX36" fmla="*/ 1105928 w 2949968"/>
              <a:gd name="connsiteY36" fmla="*/ 1005840 h 2651760"/>
              <a:gd name="connsiteX37" fmla="*/ 1212608 w 2949968"/>
              <a:gd name="connsiteY37" fmla="*/ 1051560 h 2651760"/>
              <a:gd name="connsiteX38" fmla="*/ 1273568 w 2949968"/>
              <a:gd name="connsiteY38" fmla="*/ 1036320 h 2651760"/>
              <a:gd name="connsiteX39" fmla="*/ 1273568 w 2949968"/>
              <a:gd name="connsiteY39" fmla="*/ 944880 h 2651760"/>
              <a:gd name="connsiteX40" fmla="*/ 1182128 w 2949968"/>
              <a:gd name="connsiteY40" fmla="*/ 868680 h 2651760"/>
              <a:gd name="connsiteX41" fmla="*/ 1090688 w 2949968"/>
              <a:gd name="connsiteY41" fmla="*/ 792480 h 2651760"/>
              <a:gd name="connsiteX42" fmla="*/ 999248 w 2949968"/>
              <a:gd name="connsiteY42" fmla="*/ 762000 h 2651760"/>
              <a:gd name="connsiteX43" fmla="*/ 953528 w 2949968"/>
              <a:gd name="connsiteY43" fmla="*/ 746760 h 2651760"/>
              <a:gd name="connsiteX44" fmla="*/ 862088 w 2949968"/>
              <a:gd name="connsiteY44" fmla="*/ 792480 h 2651760"/>
              <a:gd name="connsiteX45" fmla="*/ 770648 w 2949968"/>
              <a:gd name="connsiteY45" fmla="*/ 838200 h 2651760"/>
              <a:gd name="connsiteX46" fmla="*/ 709688 w 2949968"/>
              <a:gd name="connsiteY46" fmla="*/ 929640 h 2651760"/>
              <a:gd name="connsiteX47" fmla="*/ 679208 w 2949968"/>
              <a:gd name="connsiteY47" fmla="*/ 990600 h 2651760"/>
              <a:gd name="connsiteX48" fmla="*/ 618248 w 2949968"/>
              <a:gd name="connsiteY48" fmla="*/ 1097280 h 2651760"/>
              <a:gd name="connsiteX49" fmla="*/ 603008 w 2949968"/>
              <a:gd name="connsiteY49" fmla="*/ 1143000 h 2651760"/>
              <a:gd name="connsiteX50" fmla="*/ 572528 w 2949968"/>
              <a:gd name="connsiteY50" fmla="*/ 1264920 h 2651760"/>
              <a:gd name="connsiteX51" fmla="*/ 618248 w 2949968"/>
              <a:gd name="connsiteY51" fmla="*/ 1539240 h 2651760"/>
              <a:gd name="connsiteX52" fmla="*/ 679208 w 2949968"/>
              <a:gd name="connsiteY52" fmla="*/ 1630680 h 2651760"/>
              <a:gd name="connsiteX53" fmla="*/ 740168 w 2949968"/>
              <a:gd name="connsiteY53" fmla="*/ 1645920 h 2651760"/>
              <a:gd name="connsiteX54" fmla="*/ 831608 w 2949968"/>
              <a:gd name="connsiteY54" fmla="*/ 1691640 h 2651760"/>
              <a:gd name="connsiteX55" fmla="*/ 862088 w 2949968"/>
              <a:gd name="connsiteY55" fmla="*/ 1600200 h 2651760"/>
              <a:gd name="connsiteX56" fmla="*/ 831608 w 2949968"/>
              <a:gd name="connsiteY56" fmla="*/ 1463040 h 2651760"/>
              <a:gd name="connsiteX57" fmla="*/ 801128 w 2949968"/>
              <a:gd name="connsiteY57" fmla="*/ 1417320 h 2651760"/>
              <a:gd name="connsiteX58" fmla="*/ 755408 w 2949968"/>
              <a:gd name="connsiteY58" fmla="*/ 1402080 h 2651760"/>
              <a:gd name="connsiteX59" fmla="*/ 663968 w 2949968"/>
              <a:gd name="connsiteY59" fmla="*/ 1356360 h 2651760"/>
              <a:gd name="connsiteX60" fmla="*/ 526808 w 2949968"/>
              <a:gd name="connsiteY60" fmla="*/ 1371600 h 2651760"/>
              <a:gd name="connsiteX61" fmla="*/ 435368 w 2949968"/>
              <a:gd name="connsiteY61" fmla="*/ 1402080 h 2651760"/>
              <a:gd name="connsiteX62" fmla="*/ 343928 w 2949968"/>
              <a:gd name="connsiteY62" fmla="*/ 1493520 h 2651760"/>
              <a:gd name="connsiteX63" fmla="*/ 282968 w 2949968"/>
              <a:gd name="connsiteY63" fmla="*/ 1584960 h 2651760"/>
              <a:gd name="connsiteX64" fmla="*/ 237248 w 2949968"/>
              <a:gd name="connsiteY64" fmla="*/ 1691640 h 2651760"/>
              <a:gd name="connsiteX65" fmla="*/ 206768 w 2949968"/>
              <a:gd name="connsiteY65" fmla="*/ 1798320 h 2651760"/>
              <a:gd name="connsiteX66" fmla="*/ 237248 w 2949968"/>
              <a:gd name="connsiteY66" fmla="*/ 2042160 h 2651760"/>
              <a:gd name="connsiteX67" fmla="*/ 267728 w 2949968"/>
              <a:gd name="connsiteY67" fmla="*/ 2103120 h 2651760"/>
              <a:gd name="connsiteX68" fmla="*/ 313448 w 2949968"/>
              <a:gd name="connsiteY68" fmla="*/ 2148840 h 2651760"/>
              <a:gd name="connsiteX69" fmla="*/ 359168 w 2949968"/>
              <a:gd name="connsiteY69" fmla="*/ 2179320 h 2651760"/>
              <a:gd name="connsiteX70" fmla="*/ 420128 w 2949968"/>
              <a:gd name="connsiteY70" fmla="*/ 2194560 h 2651760"/>
              <a:gd name="connsiteX71" fmla="*/ 450608 w 2949968"/>
              <a:gd name="connsiteY71" fmla="*/ 2148840 h 2651760"/>
              <a:gd name="connsiteX72" fmla="*/ 435368 w 2949968"/>
              <a:gd name="connsiteY72" fmla="*/ 2072640 h 2651760"/>
              <a:gd name="connsiteX73" fmla="*/ 282968 w 2949968"/>
              <a:gd name="connsiteY73" fmla="*/ 2026920 h 2651760"/>
              <a:gd name="connsiteX74" fmla="*/ 222008 w 2949968"/>
              <a:gd name="connsiteY74" fmla="*/ 2011680 h 2651760"/>
              <a:gd name="connsiteX75" fmla="*/ 115328 w 2949968"/>
              <a:gd name="connsiteY75" fmla="*/ 2026920 h 2651760"/>
              <a:gd name="connsiteX76" fmla="*/ 23888 w 2949968"/>
              <a:gd name="connsiteY76" fmla="*/ 2087880 h 2651760"/>
              <a:gd name="connsiteX77" fmla="*/ 23888 w 2949968"/>
              <a:gd name="connsiteY77" fmla="*/ 2438400 h 2651760"/>
              <a:gd name="connsiteX78" fmla="*/ 23888 w 2949968"/>
              <a:gd name="connsiteY78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49968" h="2651760">
                <a:moveTo>
                  <a:pt x="2949968" y="472440"/>
                </a:moveTo>
                <a:cubicBezTo>
                  <a:pt x="2946561" y="445187"/>
                  <a:pt x="2935271" y="290103"/>
                  <a:pt x="2904248" y="259080"/>
                </a:cubicBezTo>
                <a:lnTo>
                  <a:pt x="2812808" y="167640"/>
                </a:lnTo>
                <a:cubicBezTo>
                  <a:pt x="2779557" y="67887"/>
                  <a:pt x="2825739" y="165793"/>
                  <a:pt x="2751848" y="106680"/>
                </a:cubicBezTo>
                <a:cubicBezTo>
                  <a:pt x="2737545" y="95238"/>
                  <a:pt x="2735671" y="72402"/>
                  <a:pt x="2721368" y="60960"/>
                </a:cubicBezTo>
                <a:cubicBezTo>
                  <a:pt x="2708824" y="50925"/>
                  <a:pt x="2690016" y="52904"/>
                  <a:pt x="2675648" y="45720"/>
                </a:cubicBezTo>
                <a:cubicBezTo>
                  <a:pt x="2570402" y="-6903"/>
                  <a:pt x="2695839" y="31718"/>
                  <a:pt x="2568968" y="0"/>
                </a:cubicBezTo>
                <a:cubicBezTo>
                  <a:pt x="2482608" y="5080"/>
                  <a:pt x="2393814" y="-5742"/>
                  <a:pt x="2309888" y="15240"/>
                </a:cubicBezTo>
                <a:cubicBezTo>
                  <a:pt x="2285246" y="21400"/>
                  <a:pt x="2275527" y="53482"/>
                  <a:pt x="2264168" y="76200"/>
                </a:cubicBezTo>
                <a:cubicBezTo>
                  <a:pt x="2249800" y="104937"/>
                  <a:pt x="2233688" y="167640"/>
                  <a:pt x="2233688" y="167640"/>
                </a:cubicBezTo>
                <a:cubicBezTo>
                  <a:pt x="2238768" y="198120"/>
                  <a:pt x="2242225" y="228915"/>
                  <a:pt x="2248928" y="259080"/>
                </a:cubicBezTo>
                <a:cubicBezTo>
                  <a:pt x="2252413" y="274762"/>
                  <a:pt x="2252809" y="293441"/>
                  <a:pt x="2264168" y="304800"/>
                </a:cubicBezTo>
                <a:cubicBezTo>
                  <a:pt x="2290071" y="330703"/>
                  <a:pt x="2355608" y="365760"/>
                  <a:pt x="2355608" y="365760"/>
                </a:cubicBezTo>
                <a:cubicBezTo>
                  <a:pt x="2370848" y="360680"/>
                  <a:pt x="2396248" y="365760"/>
                  <a:pt x="2401328" y="350520"/>
                </a:cubicBezTo>
                <a:cubicBezTo>
                  <a:pt x="2409033" y="327404"/>
                  <a:pt x="2373640" y="231392"/>
                  <a:pt x="2355608" y="213360"/>
                </a:cubicBezTo>
                <a:cubicBezTo>
                  <a:pt x="2344249" y="202001"/>
                  <a:pt x="2325128" y="203200"/>
                  <a:pt x="2309888" y="198120"/>
                </a:cubicBezTo>
                <a:cubicBezTo>
                  <a:pt x="2299728" y="182880"/>
                  <a:pt x="2292360" y="165352"/>
                  <a:pt x="2279408" y="152400"/>
                </a:cubicBezTo>
                <a:cubicBezTo>
                  <a:pt x="2249865" y="122857"/>
                  <a:pt x="2225153" y="119075"/>
                  <a:pt x="2187968" y="106680"/>
                </a:cubicBezTo>
                <a:cubicBezTo>
                  <a:pt x="2167648" y="86360"/>
                  <a:pt x="2155523" y="49284"/>
                  <a:pt x="2127008" y="45720"/>
                </a:cubicBezTo>
                <a:cubicBezTo>
                  <a:pt x="2026067" y="33102"/>
                  <a:pt x="1923080" y="47803"/>
                  <a:pt x="1822208" y="60960"/>
                </a:cubicBezTo>
                <a:cubicBezTo>
                  <a:pt x="1804046" y="63329"/>
                  <a:pt x="1791393" y="80794"/>
                  <a:pt x="1776488" y="91440"/>
                </a:cubicBezTo>
                <a:cubicBezTo>
                  <a:pt x="1708061" y="140316"/>
                  <a:pt x="1725194" y="127494"/>
                  <a:pt x="1669808" y="182880"/>
                </a:cubicBezTo>
                <a:cubicBezTo>
                  <a:pt x="1664728" y="198120"/>
                  <a:pt x="1658981" y="213154"/>
                  <a:pt x="1654568" y="228600"/>
                </a:cubicBezTo>
                <a:cubicBezTo>
                  <a:pt x="1616296" y="362553"/>
                  <a:pt x="1660628" y="225659"/>
                  <a:pt x="1624088" y="335280"/>
                </a:cubicBezTo>
                <a:cubicBezTo>
                  <a:pt x="1627329" y="370929"/>
                  <a:pt x="1597100" y="520836"/>
                  <a:pt x="1685048" y="533400"/>
                </a:cubicBezTo>
                <a:cubicBezTo>
                  <a:pt x="1705783" y="536362"/>
                  <a:pt x="1725688" y="523240"/>
                  <a:pt x="1746008" y="518160"/>
                </a:cubicBezTo>
                <a:cubicBezTo>
                  <a:pt x="1751088" y="502920"/>
                  <a:pt x="1761248" y="488504"/>
                  <a:pt x="1761248" y="472440"/>
                </a:cubicBezTo>
                <a:cubicBezTo>
                  <a:pt x="1761248" y="451495"/>
                  <a:pt x="1757626" y="428908"/>
                  <a:pt x="1746008" y="411480"/>
                </a:cubicBezTo>
                <a:cubicBezTo>
                  <a:pt x="1724959" y="379906"/>
                  <a:pt x="1669916" y="373407"/>
                  <a:pt x="1639328" y="365760"/>
                </a:cubicBezTo>
                <a:cubicBezTo>
                  <a:pt x="1535638" y="296633"/>
                  <a:pt x="1588648" y="318571"/>
                  <a:pt x="1365008" y="350520"/>
                </a:cubicBezTo>
                <a:cubicBezTo>
                  <a:pt x="1317047" y="357372"/>
                  <a:pt x="1211103" y="403327"/>
                  <a:pt x="1182128" y="441960"/>
                </a:cubicBezTo>
                <a:cubicBezTo>
                  <a:pt x="1166888" y="462280"/>
                  <a:pt x="1151171" y="482251"/>
                  <a:pt x="1136408" y="502920"/>
                </a:cubicBezTo>
                <a:cubicBezTo>
                  <a:pt x="1125762" y="517825"/>
                  <a:pt x="1113367" y="531902"/>
                  <a:pt x="1105928" y="548640"/>
                </a:cubicBezTo>
                <a:cubicBezTo>
                  <a:pt x="1033384" y="711864"/>
                  <a:pt x="1113948" y="582330"/>
                  <a:pt x="1044968" y="685800"/>
                </a:cubicBezTo>
                <a:cubicBezTo>
                  <a:pt x="1027086" y="810971"/>
                  <a:pt x="1022210" y="773989"/>
                  <a:pt x="1044968" y="899160"/>
                </a:cubicBezTo>
                <a:cubicBezTo>
                  <a:pt x="1048715" y="919768"/>
                  <a:pt x="1049816" y="941934"/>
                  <a:pt x="1060208" y="960120"/>
                </a:cubicBezTo>
                <a:cubicBezTo>
                  <a:pt x="1070901" y="978833"/>
                  <a:pt x="1088390" y="993313"/>
                  <a:pt x="1105928" y="1005840"/>
                </a:cubicBezTo>
                <a:cubicBezTo>
                  <a:pt x="1138884" y="1029380"/>
                  <a:pt x="1175297" y="1039123"/>
                  <a:pt x="1212608" y="1051560"/>
                </a:cubicBezTo>
                <a:cubicBezTo>
                  <a:pt x="1232928" y="1046480"/>
                  <a:pt x="1257212" y="1049404"/>
                  <a:pt x="1273568" y="1036320"/>
                </a:cubicBezTo>
                <a:cubicBezTo>
                  <a:pt x="1300072" y="1015117"/>
                  <a:pt x="1287704" y="966083"/>
                  <a:pt x="1273568" y="944880"/>
                </a:cubicBezTo>
                <a:cubicBezTo>
                  <a:pt x="1240175" y="894791"/>
                  <a:pt x="1224298" y="903822"/>
                  <a:pt x="1182128" y="868680"/>
                </a:cubicBezTo>
                <a:cubicBezTo>
                  <a:pt x="1141112" y="834500"/>
                  <a:pt x="1139337" y="814102"/>
                  <a:pt x="1090688" y="792480"/>
                </a:cubicBezTo>
                <a:cubicBezTo>
                  <a:pt x="1061328" y="779431"/>
                  <a:pt x="1029728" y="772160"/>
                  <a:pt x="999248" y="762000"/>
                </a:cubicBezTo>
                <a:lnTo>
                  <a:pt x="953528" y="746760"/>
                </a:lnTo>
                <a:cubicBezTo>
                  <a:pt x="838610" y="785066"/>
                  <a:pt x="980261" y="733394"/>
                  <a:pt x="862088" y="792480"/>
                </a:cubicBezTo>
                <a:cubicBezTo>
                  <a:pt x="735895" y="855576"/>
                  <a:pt x="901675" y="750849"/>
                  <a:pt x="770648" y="838200"/>
                </a:cubicBezTo>
                <a:cubicBezTo>
                  <a:pt x="737956" y="936275"/>
                  <a:pt x="781037" y="829751"/>
                  <a:pt x="709688" y="929640"/>
                </a:cubicBezTo>
                <a:cubicBezTo>
                  <a:pt x="696483" y="948127"/>
                  <a:pt x="690480" y="970875"/>
                  <a:pt x="679208" y="990600"/>
                </a:cubicBezTo>
                <a:cubicBezTo>
                  <a:pt x="635478" y="1067127"/>
                  <a:pt x="657723" y="1005172"/>
                  <a:pt x="618248" y="1097280"/>
                </a:cubicBezTo>
                <a:cubicBezTo>
                  <a:pt x="611920" y="1112045"/>
                  <a:pt x="607235" y="1127502"/>
                  <a:pt x="603008" y="1143000"/>
                </a:cubicBezTo>
                <a:cubicBezTo>
                  <a:pt x="591986" y="1183415"/>
                  <a:pt x="572528" y="1264920"/>
                  <a:pt x="572528" y="1264920"/>
                </a:cubicBezTo>
                <a:cubicBezTo>
                  <a:pt x="594979" y="1579235"/>
                  <a:pt x="554099" y="1389560"/>
                  <a:pt x="618248" y="1539240"/>
                </a:cubicBezTo>
                <a:cubicBezTo>
                  <a:pt x="638300" y="1586029"/>
                  <a:pt x="624816" y="1599599"/>
                  <a:pt x="679208" y="1630680"/>
                </a:cubicBezTo>
                <a:cubicBezTo>
                  <a:pt x="697394" y="1641072"/>
                  <a:pt x="719848" y="1640840"/>
                  <a:pt x="740168" y="1645920"/>
                </a:cubicBezTo>
                <a:cubicBezTo>
                  <a:pt x="741702" y="1646942"/>
                  <a:pt x="818989" y="1704259"/>
                  <a:pt x="831608" y="1691640"/>
                </a:cubicBezTo>
                <a:cubicBezTo>
                  <a:pt x="854326" y="1668922"/>
                  <a:pt x="862088" y="1600200"/>
                  <a:pt x="862088" y="1600200"/>
                </a:cubicBezTo>
                <a:cubicBezTo>
                  <a:pt x="856235" y="1565080"/>
                  <a:pt x="850367" y="1500557"/>
                  <a:pt x="831608" y="1463040"/>
                </a:cubicBezTo>
                <a:cubicBezTo>
                  <a:pt x="823417" y="1446657"/>
                  <a:pt x="815431" y="1428762"/>
                  <a:pt x="801128" y="1417320"/>
                </a:cubicBezTo>
                <a:cubicBezTo>
                  <a:pt x="788584" y="1407285"/>
                  <a:pt x="769776" y="1409264"/>
                  <a:pt x="755408" y="1402080"/>
                </a:cubicBezTo>
                <a:cubicBezTo>
                  <a:pt x="637235" y="1342994"/>
                  <a:pt x="778886" y="1394666"/>
                  <a:pt x="663968" y="1356360"/>
                </a:cubicBezTo>
                <a:cubicBezTo>
                  <a:pt x="618248" y="1361440"/>
                  <a:pt x="571916" y="1362578"/>
                  <a:pt x="526808" y="1371600"/>
                </a:cubicBezTo>
                <a:cubicBezTo>
                  <a:pt x="495303" y="1377901"/>
                  <a:pt x="435368" y="1402080"/>
                  <a:pt x="435368" y="1402080"/>
                </a:cubicBezTo>
                <a:cubicBezTo>
                  <a:pt x="404888" y="1432560"/>
                  <a:pt x="367838" y="1457654"/>
                  <a:pt x="343928" y="1493520"/>
                </a:cubicBezTo>
                <a:cubicBezTo>
                  <a:pt x="323608" y="1524000"/>
                  <a:pt x="294552" y="1550207"/>
                  <a:pt x="282968" y="1584960"/>
                </a:cubicBezTo>
                <a:cubicBezTo>
                  <a:pt x="247227" y="1692182"/>
                  <a:pt x="293744" y="1559815"/>
                  <a:pt x="237248" y="1691640"/>
                </a:cubicBezTo>
                <a:cubicBezTo>
                  <a:pt x="224130" y="1722249"/>
                  <a:pt x="214502" y="1767386"/>
                  <a:pt x="206768" y="1798320"/>
                </a:cubicBezTo>
                <a:cubicBezTo>
                  <a:pt x="211199" y="1851493"/>
                  <a:pt x="211468" y="1973414"/>
                  <a:pt x="237248" y="2042160"/>
                </a:cubicBezTo>
                <a:cubicBezTo>
                  <a:pt x="245225" y="2063432"/>
                  <a:pt x="254523" y="2084633"/>
                  <a:pt x="267728" y="2103120"/>
                </a:cubicBezTo>
                <a:cubicBezTo>
                  <a:pt x="280255" y="2120658"/>
                  <a:pt x="296891" y="2135042"/>
                  <a:pt x="313448" y="2148840"/>
                </a:cubicBezTo>
                <a:cubicBezTo>
                  <a:pt x="327519" y="2160566"/>
                  <a:pt x="342333" y="2172105"/>
                  <a:pt x="359168" y="2179320"/>
                </a:cubicBezTo>
                <a:cubicBezTo>
                  <a:pt x="378420" y="2187571"/>
                  <a:pt x="399808" y="2189480"/>
                  <a:pt x="420128" y="2194560"/>
                </a:cubicBezTo>
                <a:cubicBezTo>
                  <a:pt x="430288" y="2179320"/>
                  <a:pt x="448336" y="2167015"/>
                  <a:pt x="450608" y="2148840"/>
                </a:cubicBezTo>
                <a:cubicBezTo>
                  <a:pt x="453821" y="2123137"/>
                  <a:pt x="448219" y="2095130"/>
                  <a:pt x="435368" y="2072640"/>
                </a:cubicBezTo>
                <a:cubicBezTo>
                  <a:pt x="410410" y="2028964"/>
                  <a:pt x="308446" y="2031552"/>
                  <a:pt x="282968" y="2026920"/>
                </a:cubicBezTo>
                <a:cubicBezTo>
                  <a:pt x="262360" y="2023173"/>
                  <a:pt x="242328" y="2016760"/>
                  <a:pt x="222008" y="2011680"/>
                </a:cubicBezTo>
                <a:cubicBezTo>
                  <a:pt x="186448" y="2016760"/>
                  <a:pt x="148855" y="2014025"/>
                  <a:pt x="115328" y="2026920"/>
                </a:cubicBezTo>
                <a:cubicBezTo>
                  <a:pt x="81137" y="2040070"/>
                  <a:pt x="23888" y="2087880"/>
                  <a:pt x="23888" y="2087880"/>
                </a:cubicBezTo>
                <a:cubicBezTo>
                  <a:pt x="-24479" y="2232982"/>
                  <a:pt x="13916" y="2099346"/>
                  <a:pt x="23888" y="2438400"/>
                </a:cubicBezTo>
                <a:cubicBezTo>
                  <a:pt x="25979" y="2509489"/>
                  <a:pt x="23888" y="2580640"/>
                  <a:pt x="23888" y="2651760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1124000" y="883920"/>
            <a:ext cx="3326080" cy="2337440"/>
          </a:xfrm>
          <a:custGeom>
            <a:avLst/>
            <a:gdLst>
              <a:gd name="connsiteX0" fmla="*/ 2949968 w 2949968"/>
              <a:gd name="connsiteY0" fmla="*/ 472440 h 2651760"/>
              <a:gd name="connsiteX1" fmla="*/ 2904248 w 2949968"/>
              <a:gd name="connsiteY1" fmla="*/ 259080 h 2651760"/>
              <a:gd name="connsiteX2" fmla="*/ 2812808 w 2949968"/>
              <a:gd name="connsiteY2" fmla="*/ 167640 h 2651760"/>
              <a:gd name="connsiteX3" fmla="*/ 2751848 w 2949968"/>
              <a:gd name="connsiteY3" fmla="*/ 106680 h 2651760"/>
              <a:gd name="connsiteX4" fmla="*/ 2721368 w 2949968"/>
              <a:gd name="connsiteY4" fmla="*/ 60960 h 2651760"/>
              <a:gd name="connsiteX5" fmla="*/ 2675648 w 2949968"/>
              <a:gd name="connsiteY5" fmla="*/ 45720 h 2651760"/>
              <a:gd name="connsiteX6" fmla="*/ 2568968 w 2949968"/>
              <a:gd name="connsiteY6" fmla="*/ 0 h 2651760"/>
              <a:gd name="connsiteX7" fmla="*/ 2309888 w 2949968"/>
              <a:gd name="connsiteY7" fmla="*/ 15240 h 2651760"/>
              <a:gd name="connsiteX8" fmla="*/ 2264168 w 2949968"/>
              <a:gd name="connsiteY8" fmla="*/ 76200 h 2651760"/>
              <a:gd name="connsiteX9" fmla="*/ 2233688 w 2949968"/>
              <a:gd name="connsiteY9" fmla="*/ 167640 h 2651760"/>
              <a:gd name="connsiteX10" fmla="*/ 2248928 w 2949968"/>
              <a:gd name="connsiteY10" fmla="*/ 259080 h 2651760"/>
              <a:gd name="connsiteX11" fmla="*/ 2264168 w 2949968"/>
              <a:gd name="connsiteY11" fmla="*/ 304800 h 2651760"/>
              <a:gd name="connsiteX12" fmla="*/ 2355608 w 2949968"/>
              <a:gd name="connsiteY12" fmla="*/ 365760 h 2651760"/>
              <a:gd name="connsiteX13" fmla="*/ 2401328 w 2949968"/>
              <a:gd name="connsiteY13" fmla="*/ 350520 h 2651760"/>
              <a:gd name="connsiteX14" fmla="*/ 2355608 w 2949968"/>
              <a:gd name="connsiteY14" fmla="*/ 213360 h 2651760"/>
              <a:gd name="connsiteX15" fmla="*/ 2309888 w 2949968"/>
              <a:gd name="connsiteY15" fmla="*/ 198120 h 2651760"/>
              <a:gd name="connsiteX16" fmla="*/ 2279408 w 2949968"/>
              <a:gd name="connsiteY16" fmla="*/ 152400 h 2651760"/>
              <a:gd name="connsiteX17" fmla="*/ 2187968 w 2949968"/>
              <a:gd name="connsiteY17" fmla="*/ 106680 h 2651760"/>
              <a:gd name="connsiteX18" fmla="*/ 2127008 w 2949968"/>
              <a:gd name="connsiteY18" fmla="*/ 45720 h 2651760"/>
              <a:gd name="connsiteX19" fmla="*/ 1822208 w 2949968"/>
              <a:gd name="connsiteY19" fmla="*/ 60960 h 2651760"/>
              <a:gd name="connsiteX20" fmla="*/ 1776488 w 2949968"/>
              <a:gd name="connsiteY20" fmla="*/ 91440 h 2651760"/>
              <a:gd name="connsiteX21" fmla="*/ 1669808 w 2949968"/>
              <a:gd name="connsiteY21" fmla="*/ 182880 h 2651760"/>
              <a:gd name="connsiteX22" fmla="*/ 1654568 w 2949968"/>
              <a:gd name="connsiteY22" fmla="*/ 228600 h 2651760"/>
              <a:gd name="connsiteX23" fmla="*/ 1624088 w 2949968"/>
              <a:gd name="connsiteY23" fmla="*/ 335280 h 2651760"/>
              <a:gd name="connsiteX24" fmla="*/ 1685048 w 2949968"/>
              <a:gd name="connsiteY24" fmla="*/ 533400 h 2651760"/>
              <a:gd name="connsiteX25" fmla="*/ 1746008 w 2949968"/>
              <a:gd name="connsiteY25" fmla="*/ 518160 h 2651760"/>
              <a:gd name="connsiteX26" fmla="*/ 1761248 w 2949968"/>
              <a:gd name="connsiteY26" fmla="*/ 472440 h 2651760"/>
              <a:gd name="connsiteX27" fmla="*/ 1746008 w 2949968"/>
              <a:gd name="connsiteY27" fmla="*/ 411480 h 2651760"/>
              <a:gd name="connsiteX28" fmla="*/ 1639328 w 2949968"/>
              <a:gd name="connsiteY28" fmla="*/ 365760 h 2651760"/>
              <a:gd name="connsiteX29" fmla="*/ 1365008 w 2949968"/>
              <a:gd name="connsiteY29" fmla="*/ 350520 h 2651760"/>
              <a:gd name="connsiteX30" fmla="*/ 1182128 w 2949968"/>
              <a:gd name="connsiteY30" fmla="*/ 441960 h 2651760"/>
              <a:gd name="connsiteX31" fmla="*/ 1136408 w 2949968"/>
              <a:gd name="connsiteY31" fmla="*/ 502920 h 2651760"/>
              <a:gd name="connsiteX32" fmla="*/ 1105928 w 2949968"/>
              <a:gd name="connsiteY32" fmla="*/ 548640 h 2651760"/>
              <a:gd name="connsiteX33" fmla="*/ 1044968 w 2949968"/>
              <a:gd name="connsiteY33" fmla="*/ 685800 h 2651760"/>
              <a:gd name="connsiteX34" fmla="*/ 1044968 w 2949968"/>
              <a:gd name="connsiteY34" fmla="*/ 899160 h 2651760"/>
              <a:gd name="connsiteX35" fmla="*/ 1060208 w 2949968"/>
              <a:gd name="connsiteY35" fmla="*/ 960120 h 2651760"/>
              <a:gd name="connsiteX36" fmla="*/ 1105928 w 2949968"/>
              <a:gd name="connsiteY36" fmla="*/ 1005840 h 2651760"/>
              <a:gd name="connsiteX37" fmla="*/ 1212608 w 2949968"/>
              <a:gd name="connsiteY37" fmla="*/ 1051560 h 2651760"/>
              <a:gd name="connsiteX38" fmla="*/ 1273568 w 2949968"/>
              <a:gd name="connsiteY38" fmla="*/ 1036320 h 2651760"/>
              <a:gd name="connsiteX39" fmla="*/ 1273568 w 2949968"/>
              <a:gd name="connsiteY39" fmla="*/ 944880 h 2651760"/>
              <a:gd name="connsiteX40" fmla="*/ 1182128 w 2949968"/>
              <a:gd name="connsiteY40" fmla="*/ 868680 h 2651760"/>
              <a:gd name="connsiteX41" fmla="*/ 1090688 w 2949968"/>
              <a:gd name="connsiteY41" fmla="*/ 792480 h 2651760"/>
              <a:gd name="connsiteX42" fmla="*/ 999248 w 2949968"/>
              <a:gd name="connsiteY42" fmla="*/ 762000 h 2651760"/>
              <a:gd name="connsiteX43" fmla="*/ 953528 w 2949968"/>
              <a:gd name="connsiteY43" fmla="*/ 746760 h 2651760"/>
              <a:gd name="connsiteX44" fmla="*/ 862088 w 2949968"/>
              <a:gd name="connsiteY44" fmla="*/ 792480 h 2651760"/>
              <a:gd name="connsiteX45" fmla="*/ 770648 w 2949968"/>
              <a:gd name="connsiteY45" fmla="*/ 838200 h 2651760"/>
              <a:gd name="connsiteX46" fmla="*/ 709688 w 2949968"/>
              <a:gd name="connsiteY46" fmla="*/ 929640 h 2651760"/>
              <a:gd name="connsiteX47" fmla="*/ 679208 w 2949968"/>
              <a:gd name="connsiteY47" fmla="*/ 990600 h 2651760"/>
              <a:gd name="connsiteX48" fmla="*/ 618248 w 2949968"/>
              <a:gd name="connsiteY48" fmla="*/ 1097280 h 2651760"/>
              <a:gd name="connsiteX49" fmla="*/ 603008 w 2949968"/>
              <a:gd name="connsiteY49" fmla="*/ 1143000 h 2651760"/>
              <a:gd name="connsiteX50" fmla="*/ 572528 w 2949968"/>
              <a:gd name="connsiteY50" fmla="*/ 1264920 h 2651760"/>
              <a:gd name="connsiteX51" fmla="*/ 618248 w 2949968"/>
              <a:gd name="connsiteY51" fmla="*/ 1539240 h 2651760"/>
              <a:gd name="connsiteX52" fmla="*/ 679208 w 2949968"/>
              <a:gd name="connsiteY52" fmla="*/ 1630680 h 2651760"/>
              <a:gd name="connsiteX53" fmla="*/ 740168 w 2949968"/>
              <a:gd name="connsiteY53" fmla="*/ 1645920 h 2651760"/>
              <a:gd name="connsiteX54" fmla="*/ 831608 w 2949968"/>
              <a:gd name="connsiteY54" fmla="*/ 1691640 h 2651760"/>
              <a:gd name="connsiteX55" fmla="*/ 862088 w 2949968"/>
              <a:gd name="connsiteY55" fmla="*/ 1600200 h 2651760"/>
              <a:gd name="connsiteX56" fmla="*/ 831608 w 2949968"/>
              <a:gd name="connsiteY56" fmla="*/ 1463040 h 2651760"/>
              <a:gd name="connsiteX57" fmla="*/ 801128 w 2949968"/>
              <a:gd name="connsiteY57" fmla="*/ 1417320 h 2651760"/>
              <a:gd name="connsiteX58" fmla="*/ 755408 w 2949968"/>
              <a:gd name="connsiteY58" fmla="*/ 1402080 h 2651760"/>
              <a:gd name="connsiteX59" fmla="*/ 663968 w 2949968"/>
              <a:gd name="connsiteY59" fmla="*/ 1356360 h 2651760"/>
              <a:gd name="connsiteX60" fmla="*/ 526808 w 2949968"/>
              <a:gd name="connsiteY60" fmla="*/ 1371600 h 2651760"/>
              <a:gd name="connsiteX61" fmla="*/ 435368 w 2949968"/>
              <a:gd name="connsiteY61" fmla="*/ 1402080 h 2651760"/>
              <a:gd name="connsiteX62" fmla="*/ 343928 w 2949968"/>
              <a:gd name="connsiteY62" fmla="*/ 1493520 h 2651760"/>
              <a:gd name="connsiteX63" fmla="*/ 282968 w 2949968"/>
              <a:gd name="connsiteY63" fmla="*/ 1584960 h 2651760"/>
              <a:gd name="connsiteX64" fmla="*/ 237248 w 2949968"/>
              <a:gd name="connsiteY64" fmla="*/ 1691640 h 2651760"/>
              <a:gd name="connsiteX65" fmla="*/ 206768 w 2949968"/>
              <a:gd name="connsiteY65" fmla="*/ 1798320 h 2651760"/>
              <a:gd name="connsiteX66" fmla="*/ 237248 w 2949968"/>
              <a:gd name="connsiteY66" fmla="*/ 2042160 h 2651760"/>
              <a:gd name="connsiteX67" fmla="*/ 267728 w 2949968"/>
              <a:gd name="connsiteY67" fmla="*/ 2103120 h 2651760"/>
              <a:gd name="connsiteX68" fmla="*/ 313448 w 2949968"/>
              <a:gd name="connsiteY68" fmla="*/ 2148840 h 2651760"/>
              <a:gd name="connsiteX69" fmla="*/ 359168 w 2949968"/>
              <a:gd name="connsiteY69" fmla="*/ 2179320 h 2651760"/>
              <a:gd name="connsiteX70" fmla="*/ 420128 w 2949968"/>
              <a:gd name="connsiteY70" fmla="*/ 2194560 h 2651760"/>
              <a:gd name="connsiteX71" fmla="*/ 450608 w 2949968"/>
              <a:gd name="connsiteY71" fmla="*/ 2148840 h 2651760"/>
              <a:gd name="connsiteX72" fmla="*/ 435368 w 2949968"/>
              <a:gd name="connsiteY72" fmla="*/ 2072640 h 2651760"/>
              <a:gd name="connsiteX73" fmla="*/ 282968 w 2949968"/>
              <a:gd name="connsiteY73" fmla="*/ 2026920 h 2651760"/>
              <a:gd name="connsiteX74" fmla="*/ 222008 w 2949968"/>
              <a:gd name="connsiteY74" fmla="*/ 2011680 h 2651760"/>
              <a:gd name="connsiteX75" fmla="*/ 115328 w 2949968"/>
              <a:gd name="connsiteY75" fmla="*/ 2026920 h 2651760"/>
              <a:gd name="connsiteX76" fmla="*/ 23888 w 2949968"/>
              <a:gd name="connsiteY76" fmla="*/ 2087880 h 2651760"/>
              <a:gd name="connsiteX77" fmla="*/ 23888 w 2949968"/>
              <a:gd name="connsiteY77" fmla="*/ 2438400 h 2651760"/>
              <a:gd name="connsiteX78" fmla="*/ 23888 w 2949968"/>
              <a:gd name="connsiteY78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949968" h="2651760">
                <a:moveTo>
                  <a:pt x="2949968" y="472440"/>
                </a:moveTo>
                <a:cubicBezTo>
                  <a:pt x="2946561" y="445187"/>
                  <a:pt x="2935271" y="290103"/>
                  <a:pt x="2904248" y="259080"/>
                </a:cubicBezTo>
                <a:lnTo>
                  <a:pt x="2812808" y="167640"/>
                </a:lnTo>
                <a:cubicBezTo>
                  <a:pt x="2779557" y="67887"/>
                  <a:pt x="2825739" y="165793"/>
                  <a:pt x="2751848" y="106680"/>
                </a:cubicBezTo>
                <a:cubicBezTo>
                  <a:pt x="2737545" y="95238"/>
                  <a:pt x="2735671" y="72402"/>
                  <a:pt x="2721368" y="60960"/>
                </a:cubicBezTo>
                <a:cubicBezTo>
                  <a:pt x="2708824" y="50925"/>
                  <a:pt x="2690016" y="52904"/>
                  <a:pt x="2675648" y="45720"/>
                </a:cubicBezTo>
                <a:cubicBezTo>
                  <a:pt x="2570402" y="-6903"/>
                  <a:pt x="2695839" y="31718"/>
                  <a:pt x="2568968" y="0"/>
                </a:cubicBezTo>
                <a:cubicBezTo>
                  <a:pt x="2482608" y="5080"/>
                  <a:pt x="2393814" y="-5742"/>
                  <a:pt x="2309888" y="15240"/>
                </a:cubicBezTo>
                <a:cubicBezTo>
                  <a:pt x="2285246" y="21400"/>
                  <a:pt x="2275527" y="53482"/>
                  <a:pt x="2264168" y="76200"/>
                </a:cubicBezTo>
                <a:cubicBezTo>
                  <a:pt x="2249800" y="104937"/>
                  <a:pt x="2233688" y="167640"/>
                  <a:pt x="2233688" y="167640"/>
                </a:cubicBezTo>
                <a:cubicBezTo>
                  <a:pt x="2238768" y="198120"/>
                  <a:pt x="2242225" y="228915"/>
                  <a:pt x="2248928" y="259080"/>
                </a:cubicBezTo>
                <a:cubicBezTo>
                  <a:pt x="2252413" y="274762"/>
                  <a:pt x="2252809" y="293441"/>
                  <a:pt x="2264168" y="304800"/>
                </a:cubicBezTo>
                <a:cubicBezTo>
                  <a:pt x="2290071" y="330703"/>
                  <a:pt x="2355608" y="365760"/>
                  <a:pt x="2355608" y="365760"/>
                </a:cubicBezTo>
                <a:cubicBezTo>
                  <a:pt x="2370848" y="360680"/>
                  <a:pt x="2396248" y="365760"/>
                  <a:pt x="2401328" y="350520"/>
                </a:cubicBezTo>
                <a:cubicBezTo>
                  <a:pt x="2409033" y="327404"/>
                  <a:pt x="2373640" y="231392"/>
                  <a:pt x="2355608" y="213360"/>
                </a:cubicBezTo>
                <a:cubicBezTo>
                  <a:pt x="2344249" y="202001"/>
                  <a:pt x="2325128" y="203200"/>
                  <a:pt x="2309888" y="198120"/>
                </a:cubicBezTo>
                <a:cubicBezTo>
                  <a:pt x="2299728" y="182880"/>
                  <a:pt x="2292360" y="165352"/>
                  <a:pt x="2279408" y="152400"/>
                </a:cubicBezTo>
                <a:cubicBezTo>
                  <a:pt x="2249865" y="122857"/>
                  <a:pt x="2225153" y="119075"/>
                  <a:pt x="2187968" y="106680"/>
                </a:cubicBezTo>
                <a:cubicBezTo>
                  <a:pt x="2167648" y="86360"/>
                  <a:pt x="2155523" y="49284"/>
                  <a:pt x="2127008" y="45720"/>
                </a:cubicBezTo>
                <a:cubicBezTo>
                  <a:pt x="2026067" y="33102"/>
                  <a:pt x="1923080" y="47803"/>
                  <a:pt x="1822208" y="60960"/>
                </a:cubicBezTo>
                <a:cubicBezTo>
                  <a:pt x="1804046" y="63329"/>
                  <a:pt x="1791393" y="80794"/>
                  <a:pt x="1776488" y="91440"/>
                </a:cubicBezTo>
                <a:cubicBezTo>
                  <a:pt x="1708061" y="140316"/>
                  <a:pt x="1725194" y="127494"/>
                  <a:pt x="1669808" y="182880"/>
                </a:cubicBezTo>
                <a:cubicBezTo>
                  <a:pt x="1664728" y="198120"/>
                  <a:pt x="1658981" y="213154"/>
                  <a:pt x="1654568" y="228600"/>
                </a:cubicBezTo>
                <a:cubicBezTo>
                  <a:pt x="1616296" y="362553"/>
                  <a:pt x="1660628" y="225659"/>
                  <a:pt x="1624088" y="335280"/>
                </a:cubicBezTo>
                <a:cubicBezTo>
                  <a:pt x="1627329" y="370929"/>
                  <a:pt x="1597100" y="520836"/>
                  <a:pt x="1685048" y="533400"/>
                </a:cubicBezTo>
                <a:cubicBezTo>
                  <a:pt x="1705783" y="536362"/>
                  <a:pt x="1725688" y="523240"/>
                  <a:pt x="1746008" y="518160"/>
                </a:cubicBezTo>
                <a:cubicBezTo>
                  <a:pt x="1751088" y="502920"/>
                  <a:pt x="1761248" y="488504"/>
                  <a:pt x="1761248" y="472440"/>
                </a:cubicBezTo>
                <a:cubicBezTo>
                  <a:pt x="1761248" y="451495"/>
                  <a:pt x="1757626" y="428908"/>
                  <a:pt x="1746008" y="411480"/>
                </a:cubicBezTo>
                <a:cubicBezTo>
                  <a:pt x="1724959" y="379906"/>
                  <a:pt x="1669916" y="373407"/>
                  <a:pt x="1639328" y="365760"/>
                </a:cubicBezTo>
                <a:cubicBezTo>
                  <a:pt x="1535638" y="296633"/>
                  <a:pt x="1588648" y="318571"/>
                  <a:pt x="1365008" y="350520"/>
                </a:cubicBezTo>
                <a:cubicBezTo>
                  <a:pt x="1317047" y="357372"/>
                  <a:pt x="1211103" y="403327"/>
                  <a:pt x="1182128" y="441960"/>
                </a:cubicBezTo>
                <a:cubicBezTo>
                  <a:pt x="1166888" y="462280"/>
                  <a:pt x="1151171" y="482251"/>
                  <a:pt x="1136408" y="502920"/>
                </a:cubicBezTo>
                <a:cubicBezTo>
                  <a:pt x="1125762" y="517825"/>
                  <a:pt x="1113367" y="531902"/>
                  <a:pt x="1105928" y="548640"/>
                </a:cubicBezTo>
                <a:cubicBezTo>
                  <a:pt x="1033384" y="711864"/>
                  <a:pt x="1113948" y="582330"/>
                  <a:pt x="1044968" y="685800"/>
                </a:cubicBezTo>
                <a:cubicBezTo>
                  <a:pt x="1027086" y="810971"/>
                  <a:pt x="1022210" y="773989"/>
                  <a:pt x="1044968" y="899160"/>
                </a:cubicBezTo>
                <a:cubicBezTo>
                  <a:pt x="1048715" y="919768"/>
                  <a:pt x="1049816" y="941934"/>
                  <a:pt x="1060208" y="960120"/>
                </a:cubicBezTo>
                <a:cubicBezTo>
                  <a:pt x="1070901" y="978833"/>
                  <a:pt x="1088390" y="993313"/>
                  <a:pt x="1105928" y="1005840"/>
                </a:cubicBezTo>
                <a:cubicBezTo>
                  <a:pt x="1138884" y="1029380"/>
                  <a:pt x="1175297" y="1039123"/>
                  <a:pt x="1212608" y="1051560"/>
                </a:cubicBezTo>
                <a:cubicBezTo>
                  <a:pt x="1232928" y="1046480"/>
                  <a:pt x="1257212" y="1049404"/>
                  <a:pt x="1273568" y="1036320"/>
                </a:cubicBezTo>
                <a:cubicBezTo>
                  <a:pt x="1300072" y="1015117"/>
                  <a:pt x="1287704" y="966083"/>
                  <a:pt x="1273568" y="944880"/>
                </a:cubicBezTo>
                <a:cubicBezTo>
                  <a:pt x="1240175" y="894791"/>
                  <a:pt x="1224298" y="903822"/>
                  <a:pt x="1182128" y="868680"/>
                </a:cubicBezTo>
                <a:cubicBezTo>
                  <a:pt x="1141112" y="834500"/>
                  <a:pt x="1139337" y="814102"/>
                  <a:pt x="1090688" y="792480"/>
                </a:cubicBezTo>
                <a:cubicBezTo>
                  <a:pt x="1061328" y="779431"/>
                  <a:pt x="1029728" y="772160"/>
                  <a:pt x="999248" y="762000"/>
                </a:cubicBezTo>
                <a:lnTo>
                  <a:pt x="953528" y="746760"/>
                </a:lnTo>
                <a:cubicBezTo>
                  <a:pt x="838610" y="785066"/>
                  <a:pt x="980261" y="733394"/>
                  <a:pt x="862088" y="792480"/>
                </a:cubicBezTo>
                <a:cubicBezTo>
                  <a:pt x="735895" y="855576"/>
                  <a:pt x="901675" y="750849"/>
                  <a:pt x="770648" y="838200"/>
                </a:cubicBezTo>
                <a:cubicBezTo>
                  <a:pt x="737956" y="936275"/>
                  <a:pt x="781037" y="829751"/>
                  <a:pt x="709688" y="929640"/>
                </a:cubicBezTo>
                <a:cubicBezTo>
                  <a:pt x="696483" y="948127"/>
                  <a:pt x="690480" y="970875"/>
                  <a:pt x="679208" y="990600"/>
                </a:cubicBezTo>
                <a:cubicBezTo>
                  <a:pt x="635478" y="1067127"/>
                  <a:pt x="657723" y="1005172"/>
                  <a:pt x="618248" y="1097280"/>
                </a:cubicBezTo>
                <a:cubicBezTo>
                  <a:pt x="611920" y="1112045"/>
                  <a:pt x="607235" y="1127502"/>
                  <a:pt x="603008" y="1143000"/>
                </a:cubicBezTo>
                <a:cubicBezTo>
                  <a:pt x="591986" y="1183415"/>
                  <a:pt x="572528" y="1264920"/>
                  <a:pt x="572528" y="1264920"/>
                </a:cubicBezTo>
                <a:cubicBezTo>
                  <a:pt x="594979" y="1579235"/>
                  <a:pt x="554099" y="1389560"/>
                  <a:pt x="618248" y="1539240"/>
                </a:cubicBezTo>
                <a:cubicBezTo>
                  <a:pt x="638300" y="1586029"/>
                  <a:pt x="624816" y="1599599"/>
                  <a:pt x="679208" y="1630680"/>
                </a:cubicBezTo>
                <a:cubicBezTo>
                  <a:pt x="697394" y="1641072"/>
                  <a:pt x="719848" y="1640840"/>
                  <a:pt x="740168" y="1645920"/>
                </a:cubicBezTo>
                <a:cubicBezTo>
                  <a:pt x="741702" y="1646942"/>
                  <a:pt x="818989" y="1704259"/>
                  <a:pt x="831608" y="1691640"/>
                </a:cubicBezTo>
                <a:cubicBezTo>
                  <a:pt x="854326" y="1668922"/>
                  <a:pt x="862088" y="1600200"/>
                  <a:pt x="862088" y="1600200"/>
                </a:cubicBezTo>
                <a:cubicBezTo>
                  <a:pt x="856235" y="1565080"/>
                  <a:pt x="850367" y="1500557"/>
                  <a:pt x="831608" y="1463040"/>
                </a:cubicBezTo>
                <a:cubicBezTo>
                  <a:pt x="823417" y="1446657"/>
                  <a:pt x="815431" y="1428762"/>
                  <a:pt x="801128" y="1417320"/>
                </a:cubicBezTo>
                <a:cubicBezTo>
                  <a:pt x="788584" y="1407285"/>
                  <a:pt x="769776" y="1409264"/>
                  <a:pt x="755408" y="1402080"/>
                </a:cubicBezTo>
                <a:cubicBezTo>
                  <a:pt x="637235" y="1342994"/>
                  <a:pt x="778886" y="1394666"/>
                  <a:pt x="663968" y="1356360"/>
                </a:cubicBezTo>
                <a:cubicBezTo>
                  <a:pt x="618248" y="1361440"/>
                  <a:pt x="571916" y="1362578"/>
                  <a:pt x="526808" y="1371600"/>
                </a:cubicBezTo>
                <a:cubicBezTo>
                  <a:pt x="495303" y="1377901"/>
                  <a:pt x="435368" y="1402080"/>
                  <a:pt x="435368" y="1402080"/>
                </a:cubicBezTo>
                <a:cubicBezTo>
                  <a:pt x="404888" y="1432560"/>
                  <a:pt x="367838" y="1457654"/>
                  <a:pt x="343928" y="1493520"/>
                </a:cubicBezTo>
                <a:cubicBezTo>
                  <a:pt x="323608" y="1524000"/>
                  <a:pt x="294552" y="1550207"/>
                  <a:pt x="282968" y="1584960"/>
                </a:cubicBezTo>
                <a:cubicBezTo>
                  <a:pt x="247227" y="1692182"/>
                  <a:pt x="293744" y="1559815"/>
                  <a:pt x="237248" y="1691640"/>
                </a:cubicBezTo>
                <a:cubicBezTo>
                  <a:pt x="224130" y="1722249"/>
                  <a:pt x="214502" y="1767386"/>
                  <a:pt x="206768" y="1798320"/>
                </a:cubicBezTo>
                <a:cubicBezTo>
                  <a:pt x="211199" y="1851493"/>
                  <a:pt x="211468" y="1973414"/>
                  <a:pt x="237248" y="2042160"/>
                </a:cubicBezTo>
                <a:cubicBezTo>
                  <a:pt x="245225" y="2063432"/>
                  <a:pt x="254523" y="2084633"/>
                  <a:pt x="267728" y="2103120"/>
                </a:cubicBezTo>
                <a:cubicBezTo>
                  <a:pt x="280255" y="2120658"/>
                  <a:pt x="296891" y="2135042"/>
                  <a:pt x="313448" y="2148840"/>
                </a:cubicBezTo>
                <a:cubicBezTo>
                  <a:pt x="327519" y="2160566"/>
                  <a:pt x="342333" y="2172105"/>
                  <a:pt x="359168" y="2179320"/>
                </a:cubicBezTo>
                <a:cubicBezTo>
                  <a:pt x="378420" y="2187571"/>
                  <a:pt x="399808" y="2189480"/>
                  <a:pt x="420128" y="2194560"/>
                </a:cubicBezTo>
                <a:cubicBezTo>
                  <a:pt x="430288" y="2179320"/>
                  <a:pt x="448336" y="2167015"/>
                  <a:pt x="450608" y="2148840"/>
                </a:cubicBezTo>
                <a:cubicBezTo>
                  <a:pt x="453821" y="2123137"/>
                  <a:pt x="448219" y="2095130"/>
                  <a:pt x="435368" y="2072640"/>
                </a:cubicBezTo>
                <a:cubicBezTo>
                  <a:pt x="410410" y="2028964"/>
                  <a:pt x="308446" y="2031552"/>
                  <a:pt x="282968" y="2026920"/>
                </a:cubicBezTo>
                <a:cubicBezTo>
                  <a:pt x="262360" y="2023173"/>
                  <a:pt x="242328" y="2016760"/>
                  <a:pt x="222008" y="2011680"/>
                </a:cubicBezTo>
                <a:cubicBezTo>
                  <a:pt x="186448" y="2016760"/>
                  <a:pt x="148855" y="2014025"/>
                  <a:pt x="115328" y="2026920"/>
                </a:cubicBezTo>
                <a:cubicBezTo>
                  <a:pt x="81137" y="2040070"/>
                  <a:pt x="23888" y="2087880"/>
                  <a:pt x="23888" y="2087880"/>
                </a:cubicBezTo>
                <a:cubicBezTo>
                  <a:pt x="-24479" y="2232982"/>
                  <a:pt x="13916" y="2099346"/>
                  <a:pt x="23888" y="2438400"/>
                </a:cubicBezTo>
                <a:cubicBezTo>
                  <a:pt x="25979" y="2509489"/>
                  <a:pt x="23888" y="2580640"/>
                  <a:pt x="23888" y="265176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3221360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5967" y="3616816"/>
            <a:ext cx="57606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4860032" y="883920"/>
            <a:ext cx="648072" cy="744880"/>
          </a:xfrm>
          <a:prstGeom prst="mathPlus">
            <a:avLst>
              <a:gd name="adj1" fmla="val 141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967184" y="5764758"/>
            <a:ext cx="13395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 smtClean="0">
                <a:solidFill>
                  <a:schemeClr val="tx2"/>
                </a:solidFill>
              </a:rPr>
              <a:t>Cathode</a:t>
            </a:r>
            <a:endParaRPr lang="en-IN" sz="25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864" y="2310442"/>
            <a:ext cx="1339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FFC000"/>
                </a:solidFill>
              </a:rPr>
              <a:t>100 V</a:t>
            </a:r>
          </a:p>
          <a:p>
            <a:r>
              <a:rPr lang="en-IN" sz="2000" b="1" dirty="0" smtClean="0">
                <a:solidFill>
                  <a:srgbClr val="FFC000"/>
                </a:solidFill>
              </a:rPr>
              <a:t>150 V</a:t>
            </a:r>
          </a:p>
          <a:p>
            <a:r>
              <a:rPr lang="en-IN" sz="2000" b="1" dirty="0" smtClean="0">
                <a:solidFill>
                  <a:srgbClr val="FFC000"/>
                </a:solidFill>
              </a:rPr>
              <a:t>200 V</a:t>
            </a:r>
            <a:endParaRPr lang="en-IN" sz="20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5227" y="3176721"/>
            <a:ext cx="361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 smtClean="0">
                <a:solidFill>
                  <a:srgbClr val="00B050"/>
                </a:solidFill>
              </a:rPr>
              <a:t>d</a:t>
            </a:r>
            <a:endParaRPr lang="en-IN" sz="2500" b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46324" y="1780808"/>
            <a:ext cx="0" cy="374441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28928" y="1312530"/>
            <a:ext cx="13395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 smtClean="0">
                <a:solidFill>
                  <a:srgbClr val="FF0000"/>
                </a:solidFill>
              </a:rPr>
              <a:t>Anode</a:t>
            </a:r>
            <a:endParaRPr lang="en-IN" sz="2500" b="1" dirty="0">
              <a:solidFill>
                <a:srgbClr val="FF0000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>
            <a:off x="5228456" y="5849651"/>
            <a:ext cx="648072" cy="612069"/>
          </a:xfrm>
          <a:prstGeom prst="mathMinus">
            <a:avLst>
              <a:gd name="adj1" fmla="val 4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" name="Group 23"/>
          <p:cNvGrpSpPr/>
          <p:nvPr/>
        </p:nvGrpSpPr>
        <p:grpSpPr>
          <a:xfrm>
            <a:off x="7232064" y="428805"/>
            <a:ext cx="1339593" cy="855135"/>
            <a:chOff x="7232066" y="1466743"/>
            <a:chExt cx="1339593" cy="855135"/>
          </a:xfrm>
        </p:grpSpPr>
        <p:sp>
          <p:nvSpPr>
            <p:cNvPr id="13" name="Minus 12"/>
            <p:cNvSpPr/>
            <p:nvPr/>
          </p:nvSpPr>
          <p:spPr>
            <a:xfrm>
              <a:off x="7659648" y="1628800"/>
              <a:ext cx="484427" cy="612069"/>
            </a:xfrm>
            <a:prstGeom prst="mathMinus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2066" y="1466743"/>
              <a:ext cx="133959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500" b="1" dirty="0" smtClean="0">
                  <a:solidFill>
                    <a:srgbClr val="FF0000"/>
                  </a:solidFill>
                </a:rPr>
                <a:t>E </a:t>
              </a:r>
              <a:r>
                <a:rPr lang="en-IN" sz="2500" b="1" dirty="0" smtClean="0"/>
                <a:t>= </a:t>
              </a:r>
              <a:r>
                <a:rPr lang="en-IN" sz="2500" b="1" dirty="0">
                  <a:solidFill>
                    <a:srgbClr val="FFC000"/>
                  </a:solidFill>
                </a:rPr>
                <a:t>V</a:t>
              </a:r>
              <a:r>
                <a:rPr lang="en-IN" sz="2500" b="1" dirty="0" smtClean="0">
                  <a:solidFill>
                    <a:srgbClr val="FF0000"/>
                  </a:solidFill>
                </a:rPr>
                <a:t>   </a:t>
              </a:r>
              <a:endParaRPr lang="en-IN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21243" y="1844824"/>
              <a:ext cx="3612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500" b="1" dirty="0" smtClean="0">
                  <a:solidFill>
                    <a:srgbClr val="00B050"/>
                  </a:solidFill>
                </a:rPr>
                <a:t>d</a:t>
              </a:r>
              <a:endParaRPr lang="en-IN" sz="25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3347864" y="3176721"/>
            <a:ext cx="216024" cy="2385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4118906" y="3555645"/>
            <a:ext cx="214709" cy="2202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3986460" y="3124928"/>
            <a:ext cx="88553" cy="90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3778596" y="3477128"/>
            <a:ext cx="217339" cy="181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3679714" y="3086201"/>
            <a:ext cx="217339" cy="181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>
            <a:off x="3986460" y="3386608"/>
            <a:ext cx="88553" cy="90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4160912" y="1962120"/>
            <a:ext cx="195063" cy="24274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4968044" y="3274312"/>
            <a:ext cx="216024" cy="2385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/>
          <p:nvPr/>
        </p:nvSpPr>
        <p:spPr>
          <a:xfrm>
            <a:off x="4426669" y="3374605"/>
            <a:ext cx="144016" cy="181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4778548" y="3183792"/>
            <a:ext cx="88553" cy="90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/>
          <p:cNvSpPr/>
          <p:nvPr/>
        </p:nvSpPr>
        <p:spPr>
          <a:xfrm>
            <a:off x="4570684" y="3535992"/>
            <a:ext cx="217339" cy="181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4471802" y="3145065"/>
            <a:ext cx="217339" cy="181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4778548" y="3445472"/>
            <a:ext cx="88553" cy="90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4929376" y="3005413"/>
            <a:ext cx="144016" cy="181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3836836" y="4888130"/>
            <a:ext cx="217339" cy="181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Up Arrow 39"/>
          <p:cNvSpPr/>
          <p:nvPr/>
        </p:nvSpPr>
        <p:spPr>
          <a:xfrm>
            <a:off x="4172575" y="2278242"/>
            <a:ext cx="147397" cy="116723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Minus 40"/>
          <p:cNvSpPr/>
          <p:nvPr/>
        </p:nvSpPr>
        <p:spPr>
          <a:xfrm>
            <a:off x="3553442" y="1935544"/>
            <a:ext cx="333823" cy="426629"/>
          </a:xfrm>
          <a:prstGeom prst="mathMinus">
            <a:avLst>
              <a:gd name="adj1" fmla="val 4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41"/>
          <p:cNvSpPr txBox="1"/>
          <p:nvPr/>
        </p:nvSpPr>
        <p:spPr>
          <a:xfrm>
            <a:off x="2875028" y="4995434"/>
            <a:ext cx="972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err="1" smtClean="0">
                <a:solidFill>
                  <a:schemeClr val="tx2"/>
                </a:solidFill>
              </a:rPr>
              <a:t>Cations</a:t>
            </a:r>
            <a:endParaRPr lang="en-IN" sz="1500" b="1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8890" y="1987277"/>
            <a:ext cx="972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chemeClr val="tx2"/>
                </a:solidFill>
              </a:rPr>
              <a:t>anions</a:t>
            </a:r>
            <a:endParaRPr lang="en-IN" sz="1500" b="1" dirty="0">
              <a:solidFill>
                <a:schemeClr val="tx2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3591006" y="4972085"/>
            <a:ext cx="375179" cy="440630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Down Arrow 45"/>
          <p:cNvSpPr/>
          <p:nvPr/>
        </p:nvSpPr>
        <p:spPr>
          <a:xfrm>
            <a:off x="3836836" y="3775896"/>
            <a:ext cx="108670" cy="104947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TextBox 46"/>
          <p:cNvSpPr txBox="1"/>
          <p:nvPr/>
        </p:nvSpPr>
        <p:spPr>
          <a:xfrm>
            <a:off x="4590875" y="1880828"/>
            <a:ext cx="961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00B050"/>
                </a:solidFill>
              </a:rPr>
              <a:t>q charge </a:t>
            </a:r>
            <a:endParaRPr lang="en-IN" sz="1500" b="1" dirty="0">
              <a:solidFill>
                <a:srgbClr val="00B05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613530" y="4032066"/>
            <a:ext cx="2693653" cy="1014086"/>
            <a:chOff x="6613530" y="4032066"/>
            <a:chExt cx="2693653" cy="1014086"/>
          </a:xfrm>
        </p:grpSpPr>
        <p:sp>
          <p:nvSpPr>
            <p:cNvPr id="51" name="Minus 50"/>
            <p:cNvSpPr/>
            <p:nvPr/>
          </p:nvSpPr>
          <p:spPr>
            <a:xfrm>
              <a:off x="8048013" y="4151134"/>
              <a:ext cx="484427" cy="612069"/>
            </a:xfrm>
            <a:prstGeom prst="mathMinus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13530" y="4032066"/>
              <a:ext cx="216179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500" b="1" dirty="0" smtClean="0">
                  <a:solidFill>
                    <a:srgbClr val="FF0000"/>
                  </a:solidFill>
                </a:rPr>
                <a:t>Velocity  </a:t>
              </a:r>
              <a:r>
                <a:rPr lang="en-IN" sz="2500" b="1" dirty="0" smtClean="0"/>
                <a:t>= </a:t>
              </a:r>
              <a:r>
                <a:rPr lang="en-IN" sz="2500" b="1" dirty="0" smtClean="0">
                  <a:solidFill>
                    <a:srgbClr val="FFC000"/>
                  </a:solidFill>
                </a:rPr>
                <a:t>Eq</a:t>
              </a:r>
              <a:r>
                <a:rPr lang="en-IN" sz="2500" b="1" dirty="0" smtClean="0">
                  <a:solidFill>
                    <a:srgbClr val="FF0000"/>
                  </a:solidFill>
                </a:rPr>
                <a:t>   </a:t>
              </a:r>
              <a:endParaRPr lang="en-IN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82477" y="4569098"/>
              <a:ext cx="12247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500" b="1" dirty="0" smtClean="0">
                  <a:solidFill>
                    <a:srgbClr val="00B050"/>
                  </a:solidFill>
                </a:rPr>
                <a:t>F </a:t>
              </a:r>
              <a:r>
                <a:rPr lang="en-IN" sz="1400" b="1" dirty="0" smtClean="0">
                  <a:solidFill>
                    <a:srgbClr val="00B050"/>
                  </a:solidFill>
                </a:rPr>
                <a:t>(friction)</a:t>
              </a:r>
              <a:endParaRPr lang="en-IN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5" name="Isosceles Triangle 54"/>
          <p:cNvSpPr/>
          <p:nvPr/>
        </p:nvSpPr>
        <p:spPr>
          <a:xfrm>
            <a:off x="3347864" y="3535992"/>
            <a:ext cx="161624" cy="18104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Isosceles Triangle 55"/>
          <p:cNvSpPr/>
          <p:nvPr/>
        </p:nvSpPr>
        <p:spPr>
          <a:xfrm>
            <a:off x="4887232" y="3555645"/>
            <a:ext cx="161624" cy="18104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Isosceles Triangle 56"/>
          <p:cNvSpPr/>
          <p:nvPr/>
        </p:nvSpPr>
        <p:spPr>
          <a:xfrm>
            <a:off x="5284090" y="3221360"/>
            <a:ext cx="161624" cy="18104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Isosceles Triangle 57"/>
          <p:cNvSpPr/>
          <p:nvPr/>
        </p:nvSpPr>
        <p:spPr>
          <a:xfrm>
            <a:off x="5606510" y="3280662"/>
            <a:ext cx="270017" cy="2553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/>
          <p:cNvSpPr/>
          <p:nvPr/>
        </p:nvSpPr>
        <p:spPr>
          <a:xfrm>
            <a:off x="3131840" y="3431868"/>
            <a:ext cx="144016" cy="1357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5084440" y="3555645"/>
            <a:ext cx="144016" cy="1357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/>
          <p:nvPr/>
        </p:nvSpPr>
        <p:spPr>
          <a:xfrm>
            <a:off x="5301698" y="3527005"/>
            <a:ext cx="144016" cy="181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5480484" y="3203593"/>
            <a:ext cx="144016" cy="181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/>
          <p:cNvSpPr txBox="1"/>
          <p:nvPr/>
        </p:nvSpPr>
        <p:spPr>
          <a:xfrm>
            <a:off x="4633616" y="2700274"/>
            <a:ext cx="9728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chemeClr val="tx2"/>
                </a:solidFill>
              </a:rPr>
              <a:t>Sample</a:t>
            </a:r>
            <a:endParaRPr lang="en-IN" sz="1500" b="1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0864" y="3509777"/>
            <a:ext cx="972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chemeClr val="tx2"/>
                </a:solidFill>
              </a:rPr>
              <a:t>Current from Power Pack</a:t>
            </a:r>
            <a:endParaRPr lang="en-IN" sz="1500" b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53488" y="3760202"/>
            <a:ext cx="972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chemeClr val="tx2"/>
                </a:solidFill>
              </a:rPr>
              <a:t>Gel (Solid Support)</a:t>
            </a:r>
            <a:endParaRPr lang="en-IN" sz="1500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339752" y="4314200"/>
            <a:ext cx="475737" cy="254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04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6" y="4653136"/>
            <a:ext cx="1814813" cy="18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51" y="836712"/>
            <a:ext cx="7549451" cy="4472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8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57" r="3894" b="25201"/>
          <a:stretch/>
        </p:blipFill>
        <p:spPr bwMode="auto">
          <a:xfrm>
            <a:off x="539552" y="1196752"/>
            <a:ext cx="8208912" cy="482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62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charset="0"/>
              </a:rPr>
              <a:t>Tube Gel Units</a:t>
            </a:r>
          </a:p>
        </p:txBody>
      </p:sp>
      <p:pic>
        <p:nvPicPr>
          <p:cNvPr id="10243" name="Picture 5" descr="sds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28800"/>
            <a:ext cx="6019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554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de Bar">
  <a:themeElements>
    <a:clrScheme name="Side Bar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1427</Words>
  <Application>Microsoft Office PowerPoint</Application>
  <PresentationFormat>On-screen Show (4:3)</PresentationFormat>
  <Paragraphs>131</Paragraphs>
  <Slides>55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Side Bar</vt:lpstr>
      <vt:lpstr>ELECTROPHORESIS   By,  Dr. Johnson Baby Associate Professor in Zoology</vt:lpstr>
      <vt:lpstr>Slide 2</vt:lpstr>
      <vt:lpstr>Slide 3</vt:lpstr>
      <vt:lpstr>Slide 4</vt:lpstr>
      <vt:lpstr>Slide 5</vt:lpstr>
      <vt:lpstr>Slide 6</vt:lpstr>
      <vt:lpstr>Slide 7</vt:lpstr>
      <vt:lpstr>Slide 8</vt:lpstr>
      <vt:lpstr>Tube Gel Units</vt:lpstr>
      <vt:lpstr>Slab Gel Units</vt:lpstr>
      <vt:lpstr>Slab Gel Unit</vt:lpstr>
      <vt:lpstr>Slab Gel Unit</vt:lpstr>
      <vt:lpstr>Flat Bed Unit</vt:lpstr>
      <vt:lpstr>In most electrophoresis units, the gel is mounted between two buffer chambers containing separate electrodes so that the only electrical connection between the two chambers is through the gel. </vt:lpstr>
      <vt:lpstr>Slide 15</vt:lpstr>
      <vt:lpstr>Slide 16</vt:lpstr>
      <vt:lpstr>What is the use of Gel</vt:lpstr>
      <vt:lpstr>Slide 18</vt:lpstr>
      <vt:lpstr>Agarose and Polyacrylamide</vt:lpstr>
      <vt:lpstr>Gel Structure of Agarose</vt:lpstr>
      <vt:lpstr>Structure of the Repeating Unit of Agarose, 3,6-anhydro-L-galactose</vt:lpstr>
      <vt:lpstr>Agarose Gels</vt:lpstr>
      <vt:lpstr>Polyacrylamide Gels</vt:lpstr>
      <vt:lpstr>Slide 24</vt:lpstr>
      <vt:lpstr>Agarose and Polyacrylamide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The Net Charge is Determined by the pH of the Medium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55</cp:revision>
  <dcterms:created xsi:type="dcterms:W3CDTF">2013-12-06T15:20:25Z</dcterms:created>
  <dcterms:modified xsi:type="dcterms:W3CDTF">2019-08-17T10:23:53Z</dcterms:modified>
</cp:coreProperties>
</file>