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6" r:id="rId9"/>
    <p:sldId id="281" r:id="rId10"/>
    <p:sldId id="339" r:id="rId11"/>
    <p:sldId id="262" r:id="rId12"/>
    <p:sldId id="280" r:id="rId13"/>
    <p:sldId id="341" r:id="rId14"/>
    <p:sldId id="342" r:id="rId15"/>
    <p:sldId id="277" r:id="rId16"/>
    <p:sldId id="343" r:id="rId17"/>
    <p:sldId id="279" r:id="rId18"/>
    <p:sldId id="272" r:id="rId19"/>
    <p:sldId id="265" r:id="rId20"/>
    <p:sldId id="267" r:id="rId21"/>
    <p:sldId id="268" r:id="rId22"/>
    <p:sldId id="270" r:id="rId23"/>
    <p:sldId id="271" r:id="rId24"/>
    <p:sldId id="273" r:id="rId25"/>
    <p:sldId id="274" r:id="rId26"/>
    <p:sldId id="275" r:id="rId27"/>
    <p:sldId id="287" r:id="rId28"/>
    <p:sldId id="276" r:id="rId29"/>
    <p:sldId id="269" r:id="rId30"/>
    <p:sldId id="282" r:id="rId31"/>
    <p:sldId id="283" r:id="rId32"/>
    <p:sldId id="285" r:id="rId33"/>
    <p:sldId id="286" r:id="rId34"/>
    <p:sldId id="284" r:id="rId35"/>
    <p:sldId id="288" r:id="rId36"/>
    <p:sldId id="289" r:id="rId37"/>
    <p:sldId id="290" r:id="rId38"/>
    <p:sldId id="293" r:id="rId39"/>
    <p:sldId id="292" r:id="rId40"/>
    <p:sldId id="291" r:id="rId41"/>
    <p:sldId id="294" r:id="rId42"/>
    <p:sldId id="296" r:id="rId43"/>
    <p:sldId id="295" r:id="rId44"/>
    <p:sldId id="298" r:id="rId45"/>
    <p:sldId id="297" r:id="rId46"/>
    <p:sldId id="299" r:id="rId47"/>
    <p:sldId id="300" r:id="rId48"/>
    <p:sldId id="301" r:id="rId49"/>
    <p:sldId id="303" r:id="rId50"/>
    <p:sldId id="302" r:id="rId51"/>
    <p:sldId id="306" r:id="rId52"/>
    <p:sldId id="307" r:id="rId53"/>
    <p:sldId id="308" r:id="rId54"/>
    <p:sldId id="304" r:id="rId55"/>
    <p:sldId id="305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9" r:id="rId66"/>
    <p:sldId id="320" r:id="rId67"/>
    <p:sldId id="322" r:id="rId68"/>
    <p:sldId id="335" r:id="rId69"/>
    <p:sldId id="336" r:id="rId70"/>
    <p:sldId id="321" r:id="rId71"/>
    <p:sldId id="323" r:id="rId72"/>
    <p:sldId id="324" r:id="rId73"/>
    <p:sldId id="325" r:id="rId74"/>
    <p:sldId id="334" r:id="rId75"/>
    <p:sldId id="337" r:id="rId76"/>
    <p:sldId id="338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4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66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02E9-0D33-406A-942A-D666D964A12A}" type="datetimeFigureOut">
              <a:rPr lang="en-IN" smtClean="0"/>
              <a:pPr/>
              <a:t>18-08-2019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4BE9A-C466-42D3-8DF5-093A09EA82E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361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32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5A83556-CA6C-462D-A709-0D649B9132C3}" type="slidenum">
              <a:rPr lang="en-US">
                <a:latin typeface="Arial" panose="020B0604020202020204" pitchFamily="34" charset="0"/>
              </a:rPr>
              <a:pPr/>
              <a:t>26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8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7DE68A2-B0B7-4F1C-835E-9C03C886E7AF}" type="slidenum">
              <a:rPr lang="en-US">
                <a:latin typeface="Arial" panose="020B0604020202020204" pitchFamily="34" charset="0"/>
              </a:rPr>
              <a:pPr/>
              <a:t>28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21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4933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59DB1D9-89AA-4B4B-B1DF-59C223C5E2DF}" type="slidenum">
              <a:rPr lang="en-US">
                <a:latin typeface="Arial" panose="020B0604020202020204" pitchFamily="34" charset="0"/>
              </a:rPr>
              <a:pPr/>
              <a:t>32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90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B9D3406-2660-4978-BAF9-DB2039D12B7D}" type="slidenum">
              <a:rPr lang="en-US">
                <a:latin typeface="Arial" panose="020B0604020202020204" pitchFamily="34" charset="0"/>
              </a:rPr>
              <a:pPr/>
              <a:t>33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01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43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28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8360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7819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50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61C2B6E-79F0-477F-B5F7-C0EA9010F9F9}" type="slidenum">
              <a:rPr lang="en-US">
                <a:latin typeface="Arial" panose="020B0604020202020204" pitchFamily="34" charset="0"/>
              </a:rPr>
              <a:pPr/>
              <a:t>6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8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B8D2A7D-6F31-4828-8378-5BC8D48F87B8}" type="slidenum">
              <a:rPr lang="en-US">
                <a:latin typeface="Arial" panose="020B0604020202020204" pitchFamily="34" charset="0"/>
              </a:rPr>
              <a:pPr/>
              <a:t>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4BE9A-C466-42D3-8DF5-093A09EA82E2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213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A1E7DB-244A-463B-B6EB-C042342C7D52}" type="slidenum">
              <a:rPr lang="en-US">
                <a:latin typeface="Arial" panose="020B0604020202020204" pitchFamily="34" charset="0"/>
              </a:rPr>
              <a:pPr/>
              <a:t>18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43AC3C7-FBF5-4792-9ADB-8DDFC0F7D37D}" type="slidenum">
              <a:rPr lang="en-US">
                <a:latin typeface="Arial" panose="020B0604020202020204" pitchFamily="34" charset="0"/>
              </a:rPr>
              <a:pPr/>
              <a:t>22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52B7C79-0F82-4041-BC3F-12DF7A599B98}" type="slidenum">
              <a:rPr lang="en-US">
                <a:latin typeface="Arial" panose="020B0604020202020204" pitchFamily="34" charset="0"/>
              </a:rPr>
              <a:pPr/>
              <a:t>23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68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D07C756-94DE-4879-B46C-C98887F3082A}" type="slidenum">
              <a:rPr lang="en-US">
                <a:latin typeface="Arial" panose="020B0604020202020204" pitchFamily="34" charset="0"/>
              </a:rPr>
              <a:pPr/>
              <a:t>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6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B745FDF-A33C-430E-88D0-AD47B6C3815A}" type="slidenum">
              <a:rPr lang="en-US">
                <a:latin typeface="Arial" panose="020B0604020202020204" pitchFamily="34" charset="0"/>
              </a:rPr>
              <a:pPr/>
              <a:t>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9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6F928-6C4C-4BE0-8B98-727C628C0E0E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561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3936-E407-480C-9DFD-FA505FC59D49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792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44E-C451-4709-B3BE-027353356B3C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15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20AD8-F1EA-40A0-A0CE-9F48CB422A04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05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E849-E856-4ADC-8B0F-1BD0360BBEFA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298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0B63-E4D5-4413-A147-95383D11261E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68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F746-E2A0-420E-A32F-6F291BB72A7E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025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4AA4-D57E-4067-9AD5-CA6F24B70343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08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08BFF-83C2-474A-94EE-541B83B20D61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413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DA53-7EF3-4D9A-A745-5424DC19D6FF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326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F2269-F14D-43F3-B209-9AEE03E3FCE6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49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58DF1-6020-499A-9487-D2A6A8C9130B}" type="datetime1">
              <a:rPr lang="en-IN" smtClean="0"/>
              <a:pPr/>
              <a:t>18-08-2019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9801C-4C5B-4958-9496-1A18DAAB7C1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611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4360" y="801858"/>
            <a:ext cx="81633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Molecular Symmetry</a:t>
            </a:r>
            <a:br>
              <a:rPr 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&amp;</a:t>
            </a:r>
            <a:br>
              <a:rPr 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Group Theory</a:t>
            </a:r>
          </a:p>
          <a:p>
            <a:pPr algn="ctr"/>
            <a:endParaRPr lang="en-US" sz="3600" dirty="0" smtClean="0"/>
          </a:p>
          <a:p>
            <a:pPr algn="r"/>
            <a:endParaRPr lang="en-US" sz="3600" dirty="0" smtClean="0"/>
          </a:p>
          <a:p>
            <a:pPr algn="r"/>
            <a:r>
              <a:rPr lang="en-US" sz="3600" dirty="0" smtClean="0"/>
              <a:t>	Dr. </a:t>
            </a:r>
            <a:r>
              <a:rPr lang="en-US" sz="3600" dirty="0" err="1" smtClean="0"/>
              <a:t>Sujesh</a:t>
            </a:r>
            <a:r>
              <a:rPr lang="en-US" sz="3600" dirty="0" smtClean="0"/>
              <a:t> Baby</a:t>
            </a:r>
            <a:br>
              <a:rPr lang="en-US" sz="3600" dirty="0" smtClean="0"/>
            </a:br>
            <a:r>
              <a:rPr lang="en-US" sz="3600" dirty="0" smtClean="0"/>
              <a:t>Assistant Professor in Chemistry</a:t>
            </a:r>
            <a:br>
              <a:rPr lang="en-US" sz="3600" dirty="0" smtClean="0"/>
            </a:br>
            <a:r>
              <a:rPr lang="en-US" sz="3600" dirty="0" smtClean="0"/>
              <a:t>Christian College </a:t>
            </a:r>
            <a:r>
              <a:rPr lang="en-US" sz="3600" dirty="0" err="1" smtClean="0"/>
              <a:t>Chengannur</a:t>
            </a:r>
            <a:endParaRPr lang="en-IN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6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10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911" y="245660"/>
            <a:ext cx="7654112" cy="61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6374" y="0"/>
            <a:ext cx="9172172" cy="13255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FF0000"/>
                </a:solidFill>
              </a:rPr>
              <a:t>Improper Axis of Symmetry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01353" y="1347953"/>
            <a:ext cx="11387339" cy="46782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An axis passing through the object about which when the object is rotated through 360˚/n followed by a reflection in a plane perpendicular to the axis generates an equivalent orientation; it is </a:t>
            </a:r>
            <a:r>
              <a:rPr lang="en-US" sz="2800" dirty="0" err="1" smtClean="0">
                <a:solidFill>
                  <a:srgbClr val="00B050"/>
                </a:solidFill>
              </a:rPr>
              <a:t>S</a:t>
            </a:r>
            <a:r>
              <a:rPr lang="en-US" sz="2800" baseline="-25000" dirty="0" err="1" smtClean="0">
                <a:solidFill>
                  <a:srgbClr val="00B050"/>
                </a:solidFill>
              </a:rPr>
              <a:t>n</a:t>
            </a:r>
            <a:r>
              <a:rPr lang="en-US" sz="2800" dirty="0" smtClean="0">
                <a:solidFill>
                  <a:srgbClr val="00B05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N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F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 has an S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, CH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 has 3S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, SF</a:t>
            </a:r>
            <a:r>
              <a:rPr lang="en-US" sz="2800" baseline="-25000" dirty="0" smtClean="0">
                <a:solidFill>
                  <a:srgbClr val="00B050"/>
                </a:solidFill>
              </a:rPr>
              <a:t>6</a:t>
            </a:r>
            <a:r>
              <a:rPr lang="en-US" sz="2800" dirty="0" smtClean="0">
                <a:solidFill>
                  <a:srgbClr val="00B050"/>
                </a:solidFill>
              </a:rPr>
              <a:t> has 3S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 and 4S</a:t>
            </a:r>
            <a:r>
              <a:rPr lang="en-US" sz="2800" baseline="-25000" dirty="0" smtClean="0">
                <a:solidFill>
                  <a:srgbClr val="00B050"/>
                </a:solidFill>
              </a:rPr>
              <a:t>6</a:t>
            </a:r>
            <a:r>
              <a:rPr lang="en-US" sz="2800" dirty="0" smtClean="0">
                <a:solidFill>
                  <a:srgbClr val="00B050"/>
                </a:solidFill>
              </a:rPr>
              <a:t>, BF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 has an S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, XeF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 has an S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It follows that the presence of a </a:t>
            </a:r>
            <a:r>
              <a:rPr lang="en-US" sz="2800" dirty="0" err="1" smtClean="0">
                <a:solidFill>
                  <a:srgbClr val="00B050"/>
                </a:solidFill>
              </a:rPr>
              <a:t>C</a:t>
            </a:r>
            <a:r>
              <a:rPr lang="en-US" sz="2800" baseline="-25000" dirty="0" err="1" smtClean="0">
                <a:solidFill>
                  <a:srgbClr val="00B050"/>
                </a:solidFill>
              </a:rPr>
              <a:t>n</a:t>
            </a:r>
            <a:r>
              <a:rPr lang="en-US" sz="2800" dirty="0" smtClean="0">
                <a:solidFill>
                  <a:srgbClr val="00B050"/>
                </a:solidFill>
              </a:rPr>
              <a:t> and a </a:t>
            </a:r>
            <a:r>
              <a:rPr lang="el-GR" sz="2800" dirty="0" smtClean="0">
                <a:solidFill>
                  <a:srgbClr val="00B050"/>
                </a:solidFill>
              </a:rPr>
              <a:t>σ</a:t>
            </a:r>
            <a:r>
              <a:rPr lang="en-US" sz="2800" baseline="-25000" dirty="0" smtClean="0">
                <a:solidFill>
                  <a:srgbClr val="00B050"/>
                </a:solidFill>
              </a:rPr>
              <a:t>h</a:t>
            </a:r>
            <a:r>
              <a:rPr lang="en-US" sz="2800" dirty="0" smtClean="0">
                <a:solidFill>
                  <a:srgbClr val="00B050"/>
                </a:solidFill>
              </a:rPr>
              <a:t> necessitate the presence of an </a:t>
            </a:r>
            <a:r>
              <a:rPr lang="en-US" sz="2800" dirty="0" err="1" smtClean="0">
                <a:solidFill>
                  <a:srgbClr val="00B050"/>
                </a:solidFill>
              </a:rPr>
              <a:t>S</a:t>
            </a:r>
            <a:r>
              <a:rPr lang="en-US" sz="2800" baseline="-25000" dirty="0" err="1" smtClean="0">
                <a:solidFill>
                  <a:srgbClr val="00B050"/>
                </a:solidFill>
              </a:rPr>
              <a:t>n</a:t>
            </a:r>
            <a:r>
              <a:rPr lang="en-US" sz="2800" dirty="0" smtClean="0">
                <a:solidFill>
                  <a:srgbClr val="00B050"/>
                </a:solidFill>
              </a:rPr>
              <a:t>; the converse is not true.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rgbClr val="00B050"/>
                </a:solidFill>
              </a:rPr>
              <a:t>BF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molecule has </a:t>
            </a:r>
            <a:r>
              <a:rPr lang="en-US" dirty="0">
                <a:solidFill>
                  <a:srgbClr val="00B050"/>
                </a:solidFill>
              </a:rPr>
              <a:t>an </a:t>
            </a:r>
            <a:r>
              <a:rPr lang="en-US" dirty="0" smtClean="0">
                <a:solidFill>
                  <a:srgbClr val="00B050"/>
                </a:solidFill>
              </a:rPr>
              <a:t>S</a:t>
            </a:r>
            <a:r>
              <a:rPr lang="en-US" baseline="-25000" dirty="0" smtClean="0">
                <a:solidFill>
                  <a:srgbClr val="00B050"/>
                </a:solidFill>
              </a:rPr>
              <a:t>3 </a:t>
            </a:r>
            <a:r>
              <a:rPr lang="en-US" dirty="0" smtClean="0">
                <a:solidFill>
                  <a:srgbClr val="00B050"/>
                </a:solidFill>
              </a:rPr>
              <a:t>axis</a:t>
            </a:r>
          </a:p>
          <a:p>
            <a:pPr marL="0" indent="0">
              <a:buNone/>
              <a:defRPr/>
            </a:pPr>
            <a:endParaRPr lang="el-GR" sz="2800" dirty="0" smtClean="0">
              <a:solidFill>
                <a:srgbClr val="00B05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782471" y="5112055"/>
            <a:ext cx="98900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Arial Rounded MT Bold" panose="020F0704030504030204" pitchFamily="34" charset="0"/>
              </a:rPr>
              <a:t>In general: </a:t>
            </a:r>
            <a:r>
              <a:rPr lang="en-IN" sz="2400" dirty="0" err="1">
                <a:latin typeface="Arial Rounded MT Bold" panose="020F0704030504030204" pitchFamily="34" charset="0"/>
              </a:rPr>
              <a:t>Sn</a:t>
            </a:r>
            <a:r>
              <a:rPr lang="en-IN" sz="2400" dirty="0">
                <a:latin typeface="Arial Rounded MT Bold" panose="020F0704030504030204" pitchFamily="34" charset="0"/>
              </a:rPr>
              <a:t> with n even </a:t>
            </a:r>
            <a:r>
              <a:rPr lang="en-IN" sz="2400" dirty="0" smtClean="0">
                <a:latin typeface="Arial Rounded MT Bold" panose="020F0704030504030204" pitchFamily="34" charset="0"/>
              </a:rPr>
              <a:t>,,</a:t>
            </a:r>
          </a:p>
          <a:p>
            <a:r>
              <a:rPr lang="en-IN" sz="2400" dirty="0" smtClean="0">
                <a:latin typeface="Arial Rounded MT Bold" panose="020F0704030504030204" pitchFamily="34" charset="0"/>
              </a:rPr>
              <a:t> </a:t>
            </a:r>
            <a:r>
              <a:rPr lang="en-IN" sz="2400" dirty="0" err="1" smtClean="0">
                <a:latin typeface="Arial Rounded MT Bold" panose="020F0704030504030204" pitchFamily="34" charset="0"/>
              </a:rPr>
              <a:t>S</a:t>
            </a:r>
            <a:r>
              <a:rPr lang="en-IN" sz="2400" baseline="-25000" dirty="0" err="1" smtClean="0">
                <a:latin typeface="Arial Rounded MT Bold" panose="020F0704030504030204" pitchFamily="34" charset="0"/>
              </a:rPr>
              <a:t>n</a:t>
            </a:r>
            <a:r>
              <a:rPr lang="en-IN" sz="2400" baseline="30000" dirty="0" err="1" smtClean="0">
                <a:latin typeface="Arial Rounded MT Bold" panose="020F0704030504030204" pitchFamily="34" charset="0"/>
              </a:rPr>
              <a:t>n</a:t>
            </a:r>
            <a:r>
              <a:rPr lang="en-IN" sz="2400" dirty="0" smtClean="0">
                <a:latin typeface="Arial Rounded MT Bold" panose="020F0704030504030204" pitchFamily="34" charset="0"/>
              </a:rPr>
              <a:t>= </a:t>
            </a:r>
            <a:r>
              <a:rPr lang="en-IN" sz="2400" dirty="0" err="1" smtClean="0">
                <a:latin typeface="Arial Rounded MT Bold" panose="020F0704030504030204" pitchFamily="34" charset="0"/>
              </a:rPr>
              <a:t>C</a:t>
            </a:r>
            <a:r>
              <a:rPr lang="en-IN" sz="2400" baseline="-25000" dirty="0" err="1" smtClean="0">
                <a:latin typeface="Arial Rounded MT Bold" panose="020F0704030504030204" pitchFamily="34" charset="0"/>
              </a:rPr>
              <a:t>n</a:t>
            </a:r>
            <a:r>
              <a:rPr lang="en-IN" sz="2400" baseline="30000" dirty="0" err="1" smtClean="0">
                <a:latin typeface="Arial Rounded MT Bold" panose="020F0704030504030204" pitchFamily="34" charset="0"/>
              </a:rPr>
              <a:t>n</a:t>
            </a:r>
            <a:r>
              <a:rPr lang="en-IN" sz="2400" dirty="0" smtClean="0">
                <a:latin typeface="Arial Rounded MT Bold" panose="020F0704030504030204" pitchFamily="34" charset="0"/>
              </a:rPr>
              <a:t>.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N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IN" sz="2400" dirty="0" smtClean="0">
                <a:latin typeface="Arial Rounded MT Bold" panose="020F0704030504030204" pitchFamily="34" charset="0"/>
              </a:rPr>
              <a:t>E .</a:t>
            </a:r>
          </a:p>
          <a:p>
            <a:r>
              <a:rPr lang="en-IN" sz="2400" dirty="0" err="1" smtClean="0">
                <a:latin typeface="Arial Rounded MT Bold" panose="020F0704030504030204" pitchFamily="34" charset="0"/>
              </a:rPr>
              <a:t>Sn</a:t>
            </a:r>
            <a:r>
              <a:rPr lang="en-IN" sz="2400" dirty="0" smtClean="0">
                <a:latin typeface="Arial Rounded MT Bold" panose="020F0704030504030204" pitchFamily="34" charset="0"/>
              </a:rPr>
              <a:t> </a:t>
            </a:r>
            <a:r>
              <a:rPr lang="en-IN" sz="2400" dirty="0">
                <a:latin typeface="Arial Rounded MT Bold" panose="020F0704030504030204" pitchFamily="34" charset="0"/>
              </a:rPr>
              <a:t>with n odd </a:t>
            </a:r>
            <a:r>
              <a:rPr lang="en-IN" sz="2400" dirty="0" smtClean="0">
                <a:latin typeface="Arial Rounded MT Bold" panose="020F0704030504030204" pitchFamily="34" charset="0"/>
              </a:rPr>
              <a:t>,</a:t>
            </a:r>
            <a:r>
              <a:rPr lang="en-IN" sz="2400" dirty="0">
                <a:latin typeface="Arial Rounded MT Bold" panose="020F0704030504030204" pitchFamily="34" charset="0"/>
              </a:rPr>
              <a:t> </a:t>
            </a:r>
            <a:r>
              <a:rPr lang="en-IN" sz="2400" dirty="0" err="1">
                <a:latin typeface="Arial Rounded MT Bold" panose="020F0704030504030204" pitchFamily="34" charset="0"/>
              </a:rPr>
              <a:t>S</a:t>
            </a:r>
            <a:r>
              <a:rPr lang="en-IN" sz="2400" baseline="-25000" dirty="0" err="1">
                <a:latin typeface="Arial Rounded MT Bold" panose="020F0704030504030204" pitchFamily="34" charset="0"/>
              </a:rPr>
              <a:t>n</a:t>
            </a:r>
            <a:r>
              <a:rPr lang="en-IN" sz="2400" baseline="30000" dirty="0" err="1">
                <a:latin typeface="Arial Rounded MT Bold" panose="020F0704030504030204" pitchFamily="34" charset="0"/>
              </a:rPr>
              <a:t>n</a:t>
            </a:r>
            <a:r>
              <a:rPr lang="en-IN" sz="2400" dirty="0">
                <a:latin typeface="Arial Rounded MT Bold" panose="020F0704030504030204" pitchFamily="34" charset="0"/>
              </a:rPr>
              <a:t>= </a:t>
            </a:r>
            <a:r>
              <a:rPr lang="en-IN" sz="2400" dirty="0" err="1">
                <a:latin typeface="Arial Rounded MT Bold" panose="020F0704030504030204" pitchFamily="34" charset="0"/>
              </a:rPr>
              <a:t>C</a:t>
            </a:r>
            <a:r>
              <a:rPr lang="en-IN" sz="2400" baseline="-25000" dirty="0" err="1">
                <a:latin typeface="Arial Rounded MT Bold" panose="020F0704030504030204" pitchFamily="34" charset="0"/>
              </a:rPr>
              <a:t>n</a:t>
            </a:r>
            <a:r>
              <a:rPr lang="en-IN" sz="2400" baseline="30000" dirty="0" err="1">
                <a:latin typeface="Arial Rounded MT Bold" panose="020F0704030504030204" pitchFamily="34" charset="0"/>
              </a:rPr>
              <a:t>n</a:t>
            </a:r>
            <a:r>
              <a:rPr lang="en-IN" sz="2400" dirty="0">
                <a:latin typeface="Arial Rounded MT Bold" panose="020F0704030504030204" pitchFamily="34" charset="0"/>
              </a:rPr>
              <a:t>.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l-GR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endParaRPr lang="en-IN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N" sz="2400" dirty="0" smtClean="0">
                <a:latin typeface="Arial Rounded MT Bold" panose="020F0704030504030204" pitchFamily="34" charset="0"/>
              </a:rPr>
              <a:t>; </a:t>
            </a:r>
            <a:r>
              <a:rPr lang="en-IN" sz="2400" dirty="0" err="1">
                <a:latin typeface="Arial Rounded MT Bold" panose="020F0704030504030204" pitchFamily="34" charset="0"/>
              </a:rPr>
              <a:t>S</a:t>
            </a:r>
            <a:r>
              <a:rPr lang="en-IN" sz="2400" baseline="-25000" dirty="0" err="1">
                <a:latin typeface="Arial Rounded MT Bold" panose="020F0704030504030204" pitchFamily="34" charset="0"/>
              </a:rPr>
              <a:t>n</a:t>
            </a:r>
            <a:r>
              <a:rPr lang="en-IN" sz="2400" dirty="0">
                <a:latin typeface="Arial Rounded MT Bold" panose="020F0704030504030204" pitchFamily="34" charset="0"/>
              </a:rPr>
              <a:t> </a:t>
            </a:r>
            <a:r>
              <a:rPr lang="en-IN" sz="2400" baseline="30000" dirty="0">
                <a:latin typeface="Arial Rounded MT Bold" panose="020F0704030504030204" pitchFamily="34" charset="0"/>
              </a:rPr>
              <a:t>n</a:t>
            </a:r>
            <a:r>
              <a:rPr lang="en-IN" sz="2400" dirty="0">
                <a:latin typeface="Arial Rounded MT Bold" panose="020F0704030504030204" pitchFamily="34" charset="0"/>
              </a:rPr>
              <a:t> </a:t>
            </a:r>
            <a:r>
              <a:rPr lang="en-IN" sz="2400" dirty="0" smtClean="0">
                <a:latin typeface="Arial Rounded MT Bold" panose="020F0704030504030204" pitchFamily="34" charset="0"/>
              </a:rPr>
              <a:t>=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dirty="0" smtClean="0">
                <a:latin typeface="Arial Rounded MT Bold" panose="020F0704030504030204" pitchFamily="34" charset="0"/>
              </a:rPr>
              <a:t>h</a:t>
            </a:r>
            <a:r>
              <a:rPr lang="en-IN" sz="2400" dirty="0">
                <a:latin typeface="Arial Rounded MT Bold" panose="020F0704030504030204" pitchFamily="34" charset="0"/>
              </a:rPr>
              <a:t>, </a:t>
            </a:r>
            <a:r>
              <a:rPr lang="en-IN" sz="2400" dirty="0" err="1">
                <a:latin typeface="Arial Rounded MT Bold" panose="020F0704030504030204" pitchFamily="34" charset="0"/>
              </a:rPr>
              <a:t>S</a:t>
            </a:r>
            <a:r>
              <a:rPr lang="en-IN" sz="2400" baseline="-25000" dirty="0" err="1">
                <a:latin typeface="Arial Rounded MT Bold" panose="020F0704030504030204" pitchFamily="34" charset="0"/>
              </a:rPr>
              <a:t>n</a:t>
            </a:r>
            <a:r>
              <a:rPr lang="en-IN" sz="2400" dirty="0">
                <a:latin typeface="Arial Rounded MT Bold" panose="020F0704030504030204" pitchFamily="34" charset="0"/>
              </a:rPr>
              <a:t> </a:t>
            </a:r>
            <a:r>
              <a:rPr lang="en-IN" sz="2400" baseline="30000" dirty="0">
                <a:latin typeface="Arial Rounded MT Bold" panose="020F0704030504030204" pitchFamily="34" charset="0"/>
              </a:rPr>
              <a:t>2n</a:t>
            </a:r>
            <a:r>
              <a:rPr lang="en-IN" sz="2400" dirty="0">
                <a:latin typeface="Arial Rounded MT Bold" panose="020F0704030504030204" pitchFamily="34" charset="0"/>
              </a:rPr>
              <a:t> =E</a:t>
            </a:r>
          </a:p>
        </p:txBody>
      </p:sp>
    </p:spTree>
    <p:extLst>
      <p:ext uri="{BB962C8B-B14F-4D97-AF65-F5344CB8AC3E}">
        <p14:creationId xmlns:p14="http://schemas.microsoft.com/office/powerpoint/2010/main" val="172500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6068"/>
            <a:ext cx="12192000" cy="519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006" y="373487"/>
            <a:ext cx="4163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Staggered ethane molecule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31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1214650" y="313899"/>
            <a:ext cx="3591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smtClean="0">
                <a:solidFill>
                  <a:srgbClr val="002060"/>
                </a:solidFill>
              </a:rPr>
              <a:t>Water Molecule</a:t>
            </a:r>
            <a:endParaRPr lang="en-IN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11" y="1569492"/>
            <a:ext cx="3548417" cy="3548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57" y="1583141"/>
            <a:ext cx="3603007" cy="3603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542" y="1534804"/>
            <a:ext cx="3569458" cy="3569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8719" y="5168668"/>
            <a:ext cx="1385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σ</a:t>
            </a:r>
            <a:r>
              <a:rPr lang="en-IN" sz="4000" i="1" baseline="-25000" dirty="0">
                <a:solidFill>
                  <a:srgbClr val="333333"/>
                </a:solidFill>
                <a:latin typeface="Times New Roman" panose="02020603050405020304" pitchFamily="18" charset="0"/>
              </a:rPr>
              <a:t>v</a:t>
            </a:r>
            <a:r>
              <a:rPr lang="en-IN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(</a:t>
            </a:r>
            <a:r>
              <a:rPr lang="en-IN" sz="40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xz</a:t>
            </a:r>
            <a:r>
              <a:rPr lang="en-IN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)</a:t>
            </a:r>
            <a:endParaRPr lang="en-IN" sz="4000" dirty="0"/>
          </a:p>
        </p:txBody>
      </p:sp>
      <p:sp>
        <p:nvSpPr>
          <p:cNvPr id="10" name="Rectangle 9"/>
          <p:cNvSpPr/>
          <p:nvPr/>
        </p:nvSpPr>
        <p:spPr>
          <a:xfrm>
            <a:off x="9855185" y="5373385"/>
            <a:ext cx="1385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σ</a:t>
            </a:r>
            <a:r>
              <a:rPr lang="en-IN" sz="4000" i="1" baseline="-25000" dirty="0">
                <a:solidFill>
                  <a:srgbClr val="333333"/>
                </a:solidFill>
                <a:latin typeface="Times New Roman" panose="02020603050405020304" pitchFamily="18" charset="0"/>
              </a:rPr>
              <a:t>v</a:t>
            </a:r>
            <a:r>
              <a:rPr lang="en-IN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(</a:t>
            </a:r>
            <a:r>
              <a:rPr lang="en-IN" sz="40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yz</a:t>
            </a:r>
            <a:r>
              <a:rPr lang="en-IN" sz="4000" dirty="0">
                <a:solidFill>
                  <a:srgbClr val="333333"/>
                </a:solidFill>
                <a:latin typeface="Times New Roman" panose="02020603050405020304" pitchFamily="18" charset="0"/>
              </a:rPr>
              <a:t>)</a:t>
            </a:r>
            <a:endParaRPr lang="en-IN" sz="4000" dirty="0"/>
          </a:p>
        </p:txBody>
      </p:sp>
      <p:sp>
        <p:nvSpPr>
          <p:cNvPr id="12" name="Rectangle 11"/>
          <p:cNvSpPr/>
          <p:nvPr/>
        </p:nvSpPr>
        <p:spPr>
          <a:xfrm>
            <a:off x="2869806" y="5170941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C</a:t>
            </a:r>
            <a:r>
              <a:rPr lang="en-IN" sz="4000" baseline="-250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2</a:t>
            </a:r>
            <a:endParaRPr lang="en-IN" sz="4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2012" y="2756847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smtClean="0"/>
              <a:t>E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30986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414" y="0"/>
            <a:ext cx="8974090" cy="3042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478" y="136478"/>
            <a:ext cx="2805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latin typeface="Arial Black" panose="020B0A04020102020204" pitchFamily="34" charset="0"/>
              </a:rPr>
              <a:t>Ammonia</a:t>
            </a:r>
            <a:endParaRPr lang="en-IN" sz="4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2524836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E</a:t>
            </a:r>
            <a:endParaRPr lang="en-IN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76" y="2544839"/>
            <a:ext cx="2770496" cy="43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5146" y="0"/>
            <a:ext cx="173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</a:rPr>
              <a:t>Methane</a:t>
            </a:r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15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968" y="1221883"/>
            <a:ext cx="4786951" cy="3907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42" y="651668"/>
            <a:ext cx="4077340" cy="4282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54" y="5486400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7030A0"/>
                </a:solidFill>
              </a:rPr>
              <a:t>E, 4 C</a:t>
            </a:r>
            <a:r>
              <a:rPr lang="en-IN" sz="3200" b="1" baseline="-25000" dirty="0" smtClean="0">
                <a:solidFill>
                  <a:srgbClr val="7030A0"/>
                </a:solidFill>
              </a:rPr>
              <a:t>3</a:t>
            </a:r>
            <a:r>
              <a:rPr lang="en-IN" sz="3200" b="1" dirty="0" smtClean="0">
                <a:solidFill>
                  <a:srgbClr val="7030A0"/>
                </a:solidFill>
              </a:rPr>
              <a:t>, 3C</a:t>
            </a:r>
            <a:r>
              <a:rPr lang="en-IN" sz="3200" b="1" baseline="-25000" dirty="0" smtClean="0">
                <a:solidFill>
                  <a:srgbClr val="7030A0"/>
                </a:solidFill>
              </a:rPr>
              <a:t>2</a:t>
            </a:r>
            <a:r>
              <a:rPr lang="en-IN" sz="3200" b="1" dirty="0" smtClean="0">
                <a:solidFill>
                  <a:srgbClr val="7030A0"/>
                </a:solidFill>
              </a:rPr>
              <a:t>, 6</a:t>
            </a:r>
            <a:r>
              <a:rPr lang="el-GR" sz="32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3200" b="1" baseline="-25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N" sz="32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3S</a:t>
            </a:r>
            <a:r>
              <a:rPr lang="en-IN" sz="3200" b="1" baseline="-250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IN" sz="32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3200" b="1" dirty="0" smtClean="0">
                <a:solidFill>
                  <a:srgbClr val="7030A0"/>
                </a:solidFill>
              </a:rPr>
              <a:t> </a:t>
            </a:r>
            <a:endParaRPr lang="en-IN" sz="32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992" y="0"/>
            <a:ext cx="834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600" b="1" dirty="0" smtClean="0"/>
              <a:t>(T</a:t>
            </a:r>
            <a:r>
              <a:rPr lang="en-IN" sz="3600" b="1" baseline="-25000" dirty="0" smtClean="0"/>
              <a:t>d</a:t>
            </a:r>
            <a:r>
              <a:rPr lang="en-IN" sz="3600" b="1" dirty="0" smtClean="0"/>
              <a:t>)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28701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2374711" y="272955"/>
            <a:ext cx="1220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SF</a:t>
            </a:r>
            <a:r>
              <a:rPr lang="en-IN" sz="4400" b="1" baseline="-25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6</a:t>
            </a:r>
            <a:endParaRPr lang="en-IN" sz="4400" b="1" baseline="-250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3826" y="109182"/>
            <a:ext cx="1334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 smtClean="0"/>
              <a:t>(O</a:t>
            </a:r>
            <a:r>
              <a:rPr lang="en-IN" sz="5400" b="1" baseline="-25000" dirty="0" smtClean="0"/>
              <a:t>h</a:t>
            </a:r>
            <a:r>
              <a:rPr lang="en-IN" sz="5400" b="1" dirty="0" smtClean="0"/>
              <a:t>)</a:t>
            </a:r>
            <a:endParaRPr lang="en-IN" sz="5400" b="1" dirty="0"/>
          </a:p>
        </p:txBody>
      </p:sp>
      <p:sp>
        <p:nvSpPr>
          <p:cNvPr id="7" name="Rectangle 6"/>
          <p:cNvSpPr/>
          <p:nvPr/>
        </p:nvSpPr>
        <p:spPr>
          <a:xfrm>
            <a:off x="468572" y="5572319"/>
            <a:ext cx="7679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,4C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,6C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3</a:t>
            </a:r>
            <a:r>
              <a:rPr lang="el-G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4S</a:t>
            </a:r>
            <a:r>
              <a:rPr lang="en-US" sz="36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</a:t>
            </a:r>
            <a:r>
              <a:rPr lang="el-GR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6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</a:t>
            </a:r>
            <a:r>
              <a:rPr lang="en-US" sz="3600" b="1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IN" sz="36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Image result for SF6 symmetr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088" y="1446022"/>
            <a:ext cx="4169558" cy="36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0" y="1241948"/>
            <a:ext cx="6242415" cy="432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21" y="1819730"/>
            <a:ext cx="6114197" cy="3448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5713" y="764275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err="1" smtClean="0">
                <a:solidFill>
                  <a:srgbClr val="FF0000"/>
                </a:solidFill>
              </a:rPr>
              <a:t>Allene</a:t>
            </a:r>
            <a:endParaRPr lang="en-IN" sz="40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17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455" y="1611928"/>
            <a:ext cx="5088545" cy="4091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582" y="629161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E, 3C</a:t>
            </a:r>
            <a:r>
              <a:rPr lang="en-IN" baseline="-25000" dirty="0" smtClean="0"/>
              <a:t>2</a:t>
            </a:r>
            <a:r>
              <a:rPr lang="en-IN" dirty="0" smtClean="0"/>
              <a:t>, 2 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en-IN" baseline="-25000" dirty="0"/>
          </a:p>
        </p:txBody>
      </p:sp>
    </p:spTree>
    <p:extLst>
      <p:ext uri="{BB962C8B-B14F-4D97-AF65-F5344CB8AC3E}">
        <p14:creationId xmlns:p14="http://schemas.microsoft.com/office/powerpoint/2010/main" val="25409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Operations Generated by Symmetry Elements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10167" y="2005160"/>
            <a:ext cx="11353800" cy="43513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i="1" dirty="0">
                <a:solidFill>
                  <a:schemeClr val="accent5"/>
                </a:solidFill>
              </a:rPr>
              <a:t>A symmetry element is associated with or generates certain operations.</a:t>
            </a:r>
          </a:p>
          <a:p>
            <a:pPr algn="just"/>
            <a:r>
              <a:rPr lang="en-US" i="1" dirty="0">
                <a:solidFill>
                  <a:schemeClr val="accent5"/>
                </a:solidFill>
              </a:rPr>
              <a:t>Thus a </a:t>
            </a:r>
            <a:r>
              <a:rPr lang="el-GR" i="1" dirty="0">
                <a:solidFill>
                  <a:schemeClr val="accent5"/>
                </a:solidFill>
              </a:rPr>
              <a:t>σ</a:t>
            </a:r>
            <a:r>
              <a:rPr lang="en-US" i="1" dirty="0">
                <a:solidFill>
                  <a:schemeClr val="accent5"/>
                </a:solidFill>
              </a:rPr>
              <a:t> generates a </a:t>
            </a:r>
            <a:r>
              <a:rPr lang="el-GR" i="1" dirty="0">
                <a:solidFill>
                  <a:schemeClr val="accent5"/>
                </a:solidFill>
              </a:rPr>
              <a:t>σ</a:t>
            </a:r>
            <a:r>
              <a:rPr lang="en-US" i="1" dirty="0">
                <a:solidFill>
                  <a:schemeClr val="accent5"/>
                </a:solidFill>
              </a:rPr>
              <a:t> and </a:t>
            </a:r>
            <a:r>
              <a:rPr lang="el-GR" i="1" dirty="0">
                <a:solidFill>
                  <a:schemeClr val="accent5"/>
                </a:solidFill>
              </a:rPr>
              <a:t>σ</a:t>
            </a:r>
            <a:r>
              <a:rPr lang="en-US" i="1" dirty="0">
                <a:solidFill>
                  <a:schemeClr val="accent5"/>
                </a:solidFill>
              </a:rPr>
              <a:t> x </a:t>
            </a:r>
            <a:r>
              <a:rPr lang="el-GR" i="1" dirty="0">
                <a:solidFill>
                  <a:schemeClr val="accent5"/>
                </a:solidFill>
              </a:rPr>
              <a:t>σ</a:t>
            </a:r>
            <a:r>
              <a:rPr lang="en-US" i="1" dirty="0">
                <a:solidFill>
                  <a:schemeClr val="accent5"/>
                </a:solidFill>
              </a:rPr>
              <a:t>=E, the identity operation.</a:t>
            </a:r>
          </a:p>
          <a:p>
            <a:pPr algn="just"/>
            <a:r>
              <a:rPr lang="en-US" i="1" dirty="0">
                <a:solidFill>
                  <a:schemeClr val="accent5"/>
                </a:solidFill>
              </a:rPr>
              <a:t>An </a:t>
            </a:r>
            <a:r>
              <a:rPr lang="en-US" i="1" dirty="0" err="1">
                <a:solidFill>
                  <a:schemeClr val="accent5"/>
                </a:solidFill>
              </a:rPr>
              <a:t>i</a:t>
            </a:r>
            <a:r>
              <a:rPr lang="en-US" i="1" dirty="0">
                <a:solidFill>
                  <a:schemeClr val="accent5"/>
                </a:solidFill>
              </a:rPr>
              <a:t>  also generates </a:t>
            </a:r>
            <a:r>
              <a:rPr lang="en-US" i="1" dirty="0" err="1">
                <a:solidFill>
                  <a:schemeClr val="accent5"/>
                </a:solidFill>
              </a:rPr>
              <a:t>i</a:t>
            </a:r>
            <a:r>
              <a:rPr lang="en-US" i="1" dirty="0">
                <a:solidFill>
                  <a:schemeClr val="accent5"/>
                </a:solidFill>
              </a:rPr>
              <a:t> and </a:t>
            </a:r>
            <a:r>
              <a:rPr lang="en-US" i="1" dirty="0" err="1">
                <a:solidFill>
                  <a:schemeClr val="accent5"/>
                </a:solidFill>
              </a:rPr>
              <a:t>i</a:t>
            </a:r>
            <a:r>
              <a:rPr lang="en-US" i="1" dirty="0">
                <a:solidFill>
                  <a:schemeClr val="accent5"/>
                </a:solidFill>
              </a:rPr>
              <a:t> x </a:t>
            </a:r>
            <a:r>
              <a:rPr lang="en-US" i="1" dirty="0" err="1">
                <a:solidFill>
                  <a:schemeClr val="accent5"/>
                </a:solidFill>
              </a:rPr>
              <a:t>i</a:t>
            </a:r>
            <a:r>
              <a:rPr lang="en-US" i="1" dirty="0">
                <a:solidFill>
                  <a:schemeClr val="accent5"/>
                </a:solidFill>
              </a:rPr>
              <a:t>=E.</a:t>
            </a:r>
          </a:p>
          <a:p>
            <a:pPr algn="just"/>
            <a:r>
              <a:rPr lang="en-US" i="1" dirty="0">
                <a:solidFill>
                  <a:schemeClr val="accent5"/>
                </a:solidFill>
              </a:rPr>
              <a:t>A </a:t>
            </a:r>
            <a:r>
              <a:rPr lang="en-US" i="1" dirty="0" err="1">
                <a:solidFill>
                  <a:schemeClr val="accent5"/>
                </a:solidFill>
              </a:rPr>
              <a:t>C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 generates </a:t>
            </a:r>
            <a:r>
              <a:rPr lang="en-US" i="1" dirty="0" err="1">
                <a:solidFill>
                  <a:schemeClr val="accent5"/>
                </a:solidFill>
              </a:rPr>
              <a:t>C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, C</a:t>
            </a:r>
            <a:r>
              <a:rPr lang="en-US" i="1" baseline="-25000" dirty="0">
                <a:solidFill>
                  <a:schemeClr val="accent5"/>
                </a:solidFill>
              </a:rPr>
              <a:t>n</a:t>
            </a:r>
            <a:r>
              <a:rPr lang="en-US" i="1" baseline="30000" dirty="0">
                <a:solidFill>
                  <a:schemeClr val="accent5"/>
                </a:solidFill>
              </a:rPr>
              <a:t>2</a:t>
            </a:r>
            <a:r>
              <a:rPr lang="en-US" i="1" dirty="0">
                <a:solidFill>
                  <a:schemeClr val="accent5"/>
                </a:solidFill>
              </a:rPr>
              <a:t>, C</a:t>
            </a:r>
            <a:r>
              <a:rPr lang="en-US" i="1" baseline="-25000" dirty="0">
                <a:solidFill>
                  <a:schemeClr val="accent5"/>
                </a:solidFill>
              </a:rPr>
              <a:t>n</a:t>
            </a:r>
            <a:r>
              <a:rPr lang="en-US" i="1" baseline="30000" dirty="0">
                <a:solidFill>
                  <a:schemeClr val="accent5"/>
                </a:solidFill>
              </a:rPr>
              <a:t>3</a:t>
            </a:r>
            <a:r>
              <a:rPr lang="en-US" i="1" dirty="0">
                <a:solidFill>
                  <a:schemeClr val="accent5"/>
                </a:solidFill>
              </a:rPr>
              <a:t>…….  up to </a:t>
            </a:r>
            <a:r>
              <a:rPr lang="en-US" i="1" dirty="0" err="1">
                <a:solidFill>
                  <a:schemeClr val="accent5"/>
                </a:solidFill>
              </a:rPr>
              <a:t>C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baseline="30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=E</a:t>
            </a:r>
          </a:p>
          <a:p>
            <a:pPr algn="just"/>
            <a:r>
              <a:rPr lang="en-US" i="1" dirty="0">
                <a:solidFill>
                  <a:schemeClr val="accent5"/>
                </a:solidFill>
              </a:rPr>
              <a:t>An </a:t>
            </a:r>
            <a:r>
              <a:rPr lang="en-US" i="1" dirty="0" err="1">
                <a:solidFill>
                  <a:schemeClr val="accent5"/>
                </a:solidFill>
              </a:rPr>
              <a:t>S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baseline="-25000" dirty="0">
                <a:solidFill>
                  <a:schemeClr val="accent5"/>
                </a:solidFill>
              </a:rPr>
              <a:t> </a:t>
            </a:r>
            <a:r>
              <a:rPr lang="en-US" i="1" dirty="0">
                <a:solidFill>
                  <a:schemeClr val="accent5"/>
                </a:solidFill>
              </a:rPr>
              <a:t>generates </a:t>
            </a:r>
            <a:r>
              <a:rPr lang="en-US" i="1" dirty="0" err="1">
                <a:solidFill>
                  <a:schemeClr val="accent5"/>
                </a:solidFill>
              </a:rPr>
              <a:t>S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, S</a:t>
            </a:r>
            <a:r>
              <a:rPr lang="en-US" i="1" baseline="-25000" dirty="0">
                <a:solidFill>
                  <a:schemeClr val="accent5"/>
                </a:solidFill>
              </a:rPr>
              <a:t>n</a:t>
            </a:r>
            <a:r>
              <a:rPr lang="en-US" i="1" baseline="30000" dirty="0">
                <a:solidFill>
                  <a:schemeClr val="accent5"/>
                </a:solidFill>
              </a:rPr>
              <a:t>2</a:t>
            </a:r>
            <a:r>
              <a:rPr lang="en-US" i="1" dirty="0">
                <a:solidFill>
                  <a:schemeClr val="accent5"/>
                </a:solidFill>
              </a:rPr>
              <a:t>=</a:t>
            </a:r>
            <a:r>
              <a:rPr lang="en-US" i="1" dirty="0" err="1">
                <a:solidFill>
                  <a:schemeClr val="accent5"/>
                </a:solidFill>
              </a:rPr>
              <a:t>C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, S</a:t>
            </a:r>
            <a:r>
              <a:rPr lang="en-US" i="1" baseline="-25000" dirty="0">
                <a:solidFill>
                  <a:schemeClr val="accent5"/>
                </a:solidFill>
              </a:rPr>
              <a:t>n</a:t>
            </a:r>
            <a:r>
              <a:rPr lang="en-US" i="1" baseline="30000" dirty="0">
                <a:solidFill>
                  <a:schemeClr val="accent5"/>
                </a:solidFill>
              </a:rPr>
              <a:t>3</a:t>
            </a:r>
            <a:r>
              <a:rPr lang="en-US" i="1" dirty="0">
                <a:solidFill>
                  <a:schemeClr val="accent5"/>
                </a:solidFill>
              </a:rPr>
              <a:t>=</a:t>
            </a:r>
            <a:r>
              <a:rPr lang="el-GR" i="1" dirty="0">
                <a:solidFill>
                  <a:schemeClr val="accent5"/>
                </a:solidFill>
              </a:rPr>
              <a:t>σ</a:t>
            </a:r>
            <a:r>
              <a:rPr lang="en-US" i="1" dirty="0">
                <a:solidFill>
                  <a:schemeClr val="accent5"/>
                </a:solidFill>
              </a:rPr>
              <a:t>…..  up to </a:t>
            </a:r>
            <a:r>
              <a:rPr lang="en-US" i="1" dirty="0" err="1">
                <a:solidFill>
                  <a:schemeClr val="accent5"/>
                </a:solidFill>
              </a:rPr>
              <a:t>S</a:t>
            </a:r>
            <a:r>
              <a:rPr lang="en-US" i="1" baseline="-25000" dirty="0" err="1">
                <a:solidFill>
                  <a:schemeClr val="accent5"/>
                </a:solidFill>
              </a:rPr>
              <a:t>n</a:t>
            </a:r>
            <a:r>
              <a:rPr lang="en-US" i="1" baseline="30000" dirty="0" err="1">
                <a:solidFill>
                  <a:schemeClr val="accent5"/>
                </a:solidFill>
              </a:rPr>
              <a:t>n</a:t>
            </a:r>
            <a:r>
              <a:rPr lang="en-US" i="1" dirty="0">
                <a:solidFill>
                  <a:schemeClr val="accent5"/>
                </a:solidFill>
              </a:rPr>
              <a:t> =E if n is even or S</a:t>
            </a:r>
            <a:r>
              <a:rPr lang="en-US" i="1" baseline="-25000" dirty="0">
                <a:solidFill>
                  <a:schemeClr val="accent5"/>
                </a:solidFill>
              </a:rPr>
              <a:t>n</a:t>
            </a:r>
            <a:r>
              <a:rPr lang="en-US" i="1" baseline="30000" dirty="0">
                <a:solidFill>
                  <a:schemeClr val="accent5"/>
                </a:solidFill>
              </a:rPr>
              <a:t>2n</a:t>
            </a:r>
            <a:r>
              <a:rPr lang="en-US" i="1" dirty="0">
                <a:solidFill>
                  <a:schemeClr val="accent5"/>
                </a:solidFill>
              </a:rPr>
              <a:t> = E if n is odd. </a:t>
            </a:r>
            <a:endParaRPr lang="el-GR" i="1" dirty="0">
              <a:solidFill>
                <a:schemeClr val="accent5"/>
              </a:solidFill>
            </a:endParaRP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50BCCDF-BF0D-43F9-8ED3-B2E1A5F73D4B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345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48" y="0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rgbClr val="FF0000"/>
                </a:solidFill>
              </a:rPr>
              <a:t>Point Group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06678" y="1542290"/>
            <a:ext cx="11413096" cy="4562296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It follows that the symmetry elements can combine only in a limited number of ways.</a:t>
            </a:r>
          </a:p>
          <a:p>
            <a:pPr algn="just" eaLnBrk="1" hangingPunct="1">
              <a:defRPr/>
            </a:pPr>
            <a:endParaRPr lang="en-US" dirty="0">
              <a:solidFill>
                <a:srgbClr val="0070C0"/>
              </a:solidFill>
            </a:endParaRP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</a:rPr>
              <a:t>A possible combination of symmetry elements is called a point group.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28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2028868" cy="142955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Symmetry Element and Symmetry Operation</a:t>
            </a:r>
          </a:p>
        </p:txBody>
      </p:sp>
      <p:sp>
        <p:nvSpPr>
          <p:cNvPr id="6" name="Oval 5"/>
          <p:cNvSpPr/>
          <p:nvPr/>
        </p:nvSpPr>
        <p:spPr>
          <a:xfrm>
            <a:off x="218941" y="1295400"/>
            <a:ext cx="5756857" cy="54273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00B050"/>
                </a:solidFill>
              </a:rPr>
              <a:t>A symmetry element </a:t>
            </a:r>
            <a:r>
              <a:rPr lang="en-US" sz="2400" dirty="0">
                <a:solidFill>
                  <a:srgbClr val="00B050"/>
                </a:solidFill>
              </a:rPr>
              <a:t>is a geometrical entity such as a point through which an inversion is carried out or a plane through a reflection is carried out or a line about which a rotation is carried out in order to generate an equivalent orientation.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sz="half" idx="4294967295"/>
          </p:nvPr>
        </p:nvSpPr>
        <p:spPr>
          <a:xfrm>
            <a:off x="6233374" y="1719330"/>
            <a:ext cx="5679584" cy="4977684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33CC"/>
                </a:solidFill>
              </a:rPr>
              <a:t>A symmetry operation </a:t>
            </a:r>
            <a:r>
              <a:rPr lang="en-US" sz="2400" dirty="0" smtClean="0">
                <a:solidFill>
                  <a:srgbClr val="0033CC"/>
                </a:solidFill>
              </a:rPr>
              <a:t>is a movement such as an inversion through a point, a reflection through a plane or a rotation about a line in order to generate an equivalent orientation.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0033CC"/>
                </a:solidFill>
              </a:rPr>
              <a:t>An equivalent orientation is an orientation indistinguishable or similar to the initial orientation.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0033CC"/>
                </a:solidFill>
              </a:rPr>
              <a:t>An orientation same as the initial orientation is called an identical orientation or original orientation.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25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3178"/>
              </p:ext>
            </p:extLst>
          </p:nvPr>
        </p:nvGraphicFramePr>
        <p:xfrm>
          <a:off x="3096295" y="385554"/>
          <a:ext cx="6019800" cy="6195550"/>
        </p:xfrm>
        <a:graphic>
          <a:graphicData uri="http://schemas.openxmlformats.org/drawingml/2006/table">
            <a:tbl>
              <a:tblPr/>
              <a:tblGrid>
                <a:gridCol w="2667000"/>
                <a:gridCol w="3352800"/>
              </a:tblGrid>
              <a:tr h="944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Point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groups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Essential Symmetry Elements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a 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kumimoji="0" lang="el-GR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n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kumimoji="0" lang="el-GR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nC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’s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’s &amp; a 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kumimoji="0" lang="el-GR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’s &amp; n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’s</a:t>
                      </a:r>
                      <a:endParaRPr kumimoji="0" lang="el-GR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2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8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an </a:t>
                      </a:r>
                      <a:r>
                        <a:rPr kumimoji="0" lang="en-US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24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2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3C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6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kumimoji="0" lang="el-GR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sz="2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6C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3</a:t>
                      </a:r>
                      <a:r>
                        <a:rPr kumimoji="0" lang="el-G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6666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kumimoji="0" lang="el-GR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rgbClr val="6666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1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9405" y="0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0070C0"/>
                </a:solidFill>
              </a:rPr>
              <a:t>Assigning Point Groups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03647" y="1722594"/>
            <a:ext cx="11563350" cy="449790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To assign the point group, we have first look for a principal axis, then for 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axes, then for 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baseline="-25000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and then for 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baseline="-25000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If no axis is there, the point groups can be 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C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</a:t>
            </a:r>
            <a:r>
              <a:rPr lang="en-US" baseline="-25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or C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If no subsidiary axes are there, the point groups can be 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err="1" smtClean="0">
                <a:solidFill>
                  <a:srgbClr val="FF0000"/>
                </a:solidFill>
              </a:rPr>
              <a:t>nh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err="1" smtClean="0">
                <a:solidFill>
                  <a:srgbClr val="FF0000"/>
                </a:solidFill>
              </a:rPr>
              <a:t>nv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If subsidiary axes are also there, the point groups can be 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US" baseline="-25000" dirty="0" err="1" smtClean="0">
                <a:solidFill>
                  <a:srgbClr val="FF0000"/>
                </a:solidFill>
              </a:rPr>
              <a:t>nh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US" baseline="-25000" dirty="0" err="1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or D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If many higher order axes are there and the principal axis cannot be assigned, the point group can be T</a:t>
            </a:r>
            <a:r>
              <a:rPr lang="en-US" baseline="-25000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, O</a:t>
            </a:r>
            <a:r>
              <a:rPr lang="en-US" baseline="-25000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or (rarely)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FF0000"/>
                </a:solidFill>
              </a:rPr>
              <a:t>The Yes-No response can be used to assign the point group.</a:t>
            </a:r>
            <a:endParaRPr lang="el-GR" baseline="-25000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79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7744" y="0"/>
            <a:ext cx="1051560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Yes-No Response for Assigning Point Group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98242" y="1291107"/>
            <a:ext cx="9144000" cy="5257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                       </a:t>
            </a:r>
            <a:r>
              <a:rPr lang="en-US" sz="2000"/>
              <a:t>Is there an axis of sym?</a:t>
            </a:r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4F2E9EE-E9FB-4C66-9CD6-028BAA1A228B}" type="slidenum">
              <a:rPr lang="en-US"/>
              <a:pPr/>
              <a:t>22</a:t>
            </a:fld>
            <a:endParaRPr lang="en-US"/>
          </a:p>
        </p:txBody>
      </p:sp>
      <p:sp>
        <p:nvSpPr>
          <p:cNvPr id="40966" name="Line 4"/>
          <p:cNvSpPr>
            <a:spLocks noChangeShapeType="1"/>
          </p:cNvSpPr>
          <p:nvPr/>
        </p:nvSpPr>
        <p:spPr bwMode="auto">
          <a:xfrm>
            <a:off x="5181600" y="1828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67" name="Line 5"/>
          <p:cNvSpPr>
            <a:spLocks noChangeShapeType="1"/>
          </p:cNvSpPr>
          <p:nvPr/>
        </p:nvSpPr>
        <p:spPr bwMode="auto">
          <a:xfrm>
            <a:off x="3581400" y="24384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68" name="Text Box 6"/>
          <p:cNvSpPr txBox="1">
            <a:spLocks noChangeArrowheads="1"/>
          </p:cNvSpPr>
          <p:nvPr/>
        </p:nvSpPr>
        <p:spPr bwMode="auto">
          <a:xfrm>
            <a:off x="3962400" y="20574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0969" name="Line 7"/>
          <p:cNvSpPr>
            <a:spLocks noChangeShapeType="1"/>
          </p:cNvSpPr>
          <p:nvPr/>
        </p:nvSpPr>
        <p:spPr bwMode="auto">
          <a:xfrm>
            <a:off x="35814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733800" y="252253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there a sigma</a:t>
            </a:r>
          </a:p>
        </p:txBody>
      </p:sp>
      <p:sp>
        <p:nvSpPr>
          <p:cNvPr id="40971" name="Line 9"/>
          <p:cNvSpPr>
            <a:spLocks noChangeShapeType="1"/>
          </p:cNvSpPr>
          <p:nvPr/>
        </p:nvSpPr>
        <p:spPr bwMode="auto">
          <a:xfrm>
            <a:off x="2590800" y="3352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72" name="Text Box 10"/>
          <p:cNvSpPr txBox="1">
            <a:spLocks noChangeArrowheads="1"/>
          </p:cNvSpPr>
          <p:nvPr/>
        </p:nvSpPr>
        <p:spPr bwMode="auto">
          <a:xfrm>
            <a:off x="3733800" y="29718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0973" name="Line 11"/>
          <p:cNvSpPr>
            <a:spLocks noChangeShapeType="1"/>
          </p:cNvSpPr>
          <p:nvPr/>
        </p:nvSpPr>
        <p:spPr bwMode="auto">
          <a:xfrm>
            <a:off x="4572000" y="3352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74" name="Text Box 12"/>
          <p:cNvSpPr txBox="1">
            <a:spLocks noChangeArrowheads="1"/>
          </p:cNvSpPr>
          <p:nvPr/>
        </p:nvSpPr>
        <p:spPr bwMode="auto">
          <a:xfrm>
            <a:off x="4343400" y="37338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s</a:t>
            </a:r>
          </a:p>
        </p:txBody>
      </p:sp>
      <p:sp>
        <p:nvSpPr>
          <p:cNvPr id="40975" name="Text Box 13"/>
          <p:cNvSpPr txBox="1">
            <a:spLocks noChangeArrowheads="1"/>
          </p:cNvSpPr>
          <p:nvPr/>
        </p:nvSpPr>
        <p:spPr bwMode="auto">
          <a:xfrm>
            <a:off x="2590800" y="29845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0976" name="Line 14"/>
          <p:cNvSpPr>
            <a:spLocks noChangeShapeType="1"/>
          </p:cNvSpPr>
          <p:nvPr/>
        </p:nvSpPr>
        <p:spPr bwMode="auto">
          <a:xfrm>
            <a:off x="2590800" y="3352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77" name="Text Box 15"/>
          <p:cNvSpPr txBox="1">
            <a:spLocks noChangeArrowheads="1"/>
          </p:cNvSpPr>
          <p:nvPr/>
        </p:nvSpPr>
        <p:spPr bwMode="auto">
          <a:xfrm>
            <a:off x="2743200" y="3505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there an i</a:t>
            </a:r>
          </a:p>
        </p:txBody>
      </p:sp>
      <p:sp>
        <p:nvSpPr>
          <p:cNvPr id="40978" name="Line 16"/>
          <p:cNvSpPr>
            <a:spLocks noChangeShapeType="1"/>
          </p:cNvSpPr>
          <p:nvPr/>
        </p:nvSpPr>
        <p:spPr bwMode="auto">
          <a:xfrm>
            <a:off x="1898650" y="4343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79" name="Text Box 17"/>
          <p:cNvSpPr txBox="1">
            <a:spLocks noChangeArrowheads="1"/>
          </p:cNvSpPr>
          <p:nvPr/>
        </p:nvSpPr>
        <p:spPr bwMode="auto">
          <a:xfrm>
            <a:off x="2743200" y="38100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0980" name="Line 18"/>
          <p:cNvSpPr>
            <a:spLocks noChangeShapeType="1"/>
          </p:cNvSpPr>
          <p:nvPr/>
        </p:nvSpPr>
        <p:spPr bwMode="auto">
          <a:xfrm>
            <a:off x="3581400" y="43084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81" name="Text Box 19"/>
          <p:cNvSpPr txBox="1">
            <a:spLocks noChangeArrowheads="1"/>
          </p:cNvSpPr>
          <p:nvPr/>
        </p:nvSpPr>
        <p:spPr bwMode="auto">
          <a:xfrm>
            <a:off x="3352800" y="49530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i</a:t>
            </a:r>
          </a:p>
        </p:txBody>
      </p:sp>
      <p:sp>
        <p:nvSpPr>
          <p:cNvPr id="40982" name="Text Box 20"/>
          <p:cNvSpPr txBox="1">
            <a:spLocks noChangeArrowheads="1"/>
          </p:cNvSpPr>
          <p:nvPr/>
        </p:nvSpPr>
        <p:spPr bwMode="auto">
          <a:xfrm>
            <a:off x="1828800" y="44958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there an Sn</a:t>
            </a:r>
          </a:p>
        </p:txBody>
      </p:sp>
      <p:sp>
        <p:nvSpPr>
          <p:cNvPr id="40983" name="Line 21"/>
          <p:cNvSpPr>
            <a:spLocks noChangeShapeType="1"/>
          </p:cNvSpPr>
          <p:nvPr/>
        </p:nvSpPr>
        <p:spPr bwMode="auto">
          <a:xfrm>
            <a:off x="1828800" y="4343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84" name="Line 22"/>
          <p:cNvSpPr>
            <a:spLocks noChangeShapeType="1"/>
          </p:cNvSpPr>
          <p:nvPr/>
        </p:nvSpPr>
        <p:spPr bwMode="auto">
          <a:xfrm>
            <a:off x="1524000" y="5257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85" name="Text Box 23"/>
          <p:cNvSpPr txBox="1">
            <a:spLocks noChangeArrowheads="1"/>
          </p:cNvSpPr>
          <p:nvPr/>
        </p:nvSpPr>
        <p:spPr bwMode="auto">
          <a:xfrm>
            <a:off x="1981200" y="48006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0986" name="Line 24"/>
          <p:cNvSpPr>
            <a:spLocks noChangeShapeType="1"/>
          </p:cNvSpPr>
          <p:nvPr/>
        </p:nvSpPr>
        <p:spPr bwMode="auto">
          <a:xfrm>
            <a:off x="2438400" y="5257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87" name="Text Box 25"/>
          <p:cNvSpPr txBox="1">
            <a:spLocks noChangeArrowheads="1"/>
          </p:cNvSpPr>
          <p:nvPr/>
        </p:nvSpPr>
        <p:spPr bwMode="auto">
          <a:xfrm>
            <a:off x="2209800" y="5715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</a:t>
            </a:r>
            <a:r>
              <a:rPr lang="en-US" baseline="-25000"/>
              <a:t>n</a:t>
            </a:r>
          </a:p>
        </p:txBody>
      </p:sp>
      <p:sp>
        <p:nvSpPr>
          <p:cNvPr id="40988" name="Line 26"/>
          <p:cNvSpPr>
            <a:spLocks noChangeShapeType="1"/>
          </p:cNvSpPr>
          <p:nvPr/>
        </p:nvSpPr>
        <p:spPr bwMode="auto">
          <a:xfrm>
            <a:off x="1524000" y="525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89" name="Text Box 27"/>
          <p:cNvSpPr txBox="1">
            <a:spLocks noChangeArrowheads="1"/>
          </p:cNvSpPr>
          <p:nvPr/>
        </p:nvSpPr>
        <p:spPr bwMode="auto">
          <a:xfrm>
            <a:off x="1524000" y="57150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1</a:t>
            </a:r>
          </a:p>
        </p:txBody>
      </p:sp>
      <p:sp>
        <p:nvSpPr>
          <p:cNvPr id="40990" name="Text Box 28"/>
          <p:cNvSpPr txBox="1">
            <a:spLocks noChangeArrowheads="1"/>
          </p:cNvSpPr>
          <p:nvPr/>
        </p:nvSpPr>
        <p:spPr bwMode="auto">
          <a:xfrm>
            <a:off x="5562600" y="20574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0991" name="Line 29"/>
          <p:cNvSpPr>
            <a:spLocks noChangeShapeType="1"/>
          </p:cNvSpPr>
          <p:nvPr/>
        </p:nvSpPr>
        <p:spPr bwMode="auto">
          <a:xfrm>
            <a:off x="777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92" name="Text Box 30"/>
          <p:cNvSpPr txBox="1">
            <a:spLocks noChangeArrowheads="1"/>
          </p:cNvSpPr>
          <p:nvPr/>
        </p:nvSpPr>
        <p:spPr bwMode="auto">
          <a:xfrm>
            <a:off x="8001000" y="2430463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it unique</a:t>
            </a:r>
          </a:p>
        </p:txBody>
      </p:sp>
      <p:sp>
        <p:nvSpPr>
          <p:cNvPr id="40993" name="Line 31"/>
          <p:cNvSpPr>
            <a:spLocks noChangeShapeType="1"/>
          </p:cNvSpPr>
          <p:nvPr/>
        </p:nvSpPr>
        <p:spPr bwMode="auto">
          <a:xfrm>
            <a:off x="5410200" y="3124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94" name="Text Box 32"/>
          <p:cNvSpPr txBox="1">
            <a:spLocks noChangeArrowheads="1"/>
          </p:cNvSpPr>
          <p:nvPr/>
        </p:nvSpPr>
        <p:spPr bwMode="auto">
          <a:xfrm>
            <a:off x="6553200" y="2735263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0995" name="Line 33"/>
          <p:cNvSpPr>
            <a:spLocks noChangeShapeType="1"/>
          </p:cNvSpPr>
          <p:nvPr/>
        </p:nvSpPr>
        <p:spPr bwMode="auto">
          <a:xfrm>
            <a:off x="5410200" y="3124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96" name="Text Box 34"/>
          <p:cNvSpPr txBox="1">
            <a:spLocks noChangeArrowheads="1"/>
          </p:cNvSpPr>
          <p:nvPr/>
        </p:nvSpPr>
        <p:spPr bwMode="auto">
          <a:xfrm>
            <a:off x="4876800" y="36576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Look for T</a:t>
            </a:r>
            <a:r>
              <a:rPr lang="en-US" baseline="-25000"/>
              <a:t>d</a:t>
            </a:r>
            <a:r>
              <a:rPr lang="en-US"/>
              <a:t> or O</a:t>
            </a:r>
            <a:r>
              <a:rPr lang="en-US" baseline="-25000"/>
              <a:t>h</a:t>
            </a:r>
          </a:p>
        </p:txBody>
      </p:sp>
      <p:sp>
        <p:nvSpPr>
          <p:cNvPr id="40997" name="Text Box 35"/>
          <p:cNvSpPr txBox="1">
            <a:spLocks noChangeArrowheads="1"/>
          </p:cNvSpPr>
          <p:nvPr/>
        </p:nvSpPr>
        <p:spPr bwMode="auto">
          <a:xfrm>
            <a:off x="8001000" y="27432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0998" name="Line 36"/>
          <p:cNvSpPr>
            <a:spLocks noChangeShapeType="1"/>
          </p:cNvSpPr>
          <p:nvPr/>
        </p:nvSpPr>
        <p:spPr bwMode="auto">
          <a:xfrm>
            <a:off x="8458200" y="3124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0999" name="Text Box 37"/>
          <p:cNvSpPr txBox="1">
            <a:spLocks noChangeArrowheads="1"/>
          </p:cNvSpPr>
          <p:nvPr/>
        </p:nvSpPr>
        <p:spPr bwMode="auto">
          <a:xfrm>
            <a:off x="8458200" y="31242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Are there nC</a:t>
            </a:r>
            <a:r>
              <a:rPr lang="en-US" baseline="-25000"/>
              <a:t>2</a:t>
            </a:r>
            <a:r>
              <a:rPr lang="en-US"/>
              <a:t>’s</a:t>
            </a:r>
          </a:p>
        </p:txBody>
      </p:sp>
      <p:sp>
        <p:nvSpPr>
          <p:cNvPr id="41000" name="Line 38"/>
          <p:cNvSpPr>
            <a:spLocks noChangeShapeType="1"/>
          </p:cNvSpPr>
          <p:nvPr/>
        </p:nvSpPr>
        <p:spPr bwMode="auto">
          <a:xfrm>
            <a:off x="6781800" y="40386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01" name="Text Box 39"/>
          <p:cNvSpPr txBox="1">
            <a:spLocks noChangeArrowheads="1"/>
          </p:cNvSpPr>
          <p:nvPr/>
        </p:nvSpPr>
        <p:spPr bwMode="auto">
          <a:xfrm>
            <a:off x="7620000" y="367188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02" name="Line 40"/>
          <p:cNvSpPr>
            <a:spLocks noChangeShapeType="1"/>
          </p:cNvSpPr>
          <p:nvPr/>
        </p:nvSpPr>
        <p:spPr bwMode="auto">
          <a:xfrm>
            <a:off x="6781800" y="4038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03" name="Text Box 41"/>
          <p:cNvSpPr txBox="1">
            <a:spLocks noChangeArrowheads="1"/>
          </p:cNvSpPr>
          <p:nvPr/>
        </p:nvSpPr>
        <p:spPr bwMode="auto">
          <a:xfrm>
            <a:off x="6858000" y="410845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there a </a:t>
            </a:r>
            <a:r>
              <a:rPr lang="el-GR"/>
              <a:t>σ</a:t>
            </a:r>
            <a:r>
              <a:rPr lang="en-US" baseline="-25000"/>
              <a:t>h</a:t>
            </a:r>
            <a:endParaRPr lang="el-GR" baseline="-25000"/>
          </a:p>
        </p:txBody>
      </p:sp>
      <p:sp>
        <p:nvSpPr>
          <p:cNvPr id="41004" name="Line 42"/>
          <p:cNvSpPr>
            <a:spLocks noChangeShapeType="1"/>
          </p:cNvSpPr>
          <p:nvPr/>
        </p:nvSpPr>
        <p:spPr bwMode="auto">
          <a:xfrm>
            <a:off x="5715000" y="5105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05" name="Text Box 43"/>
          <p:cNvSpPr txBox="1">
            <a:spLocks noChangeArrowheads="1"/>
          </p:cNvSpPr>
          <p:nvPr/>
        </p:nvSpPr>
        <p:spPr bwMode="auto">
          <a:xfrm>
            <a:off x="7010400" y="47244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1006" name="Line 44"/>
          <p:cNvSpPr>
            <a:spLocks noChangeShapeType="1"/>
          </p:cNvSpPr>
          <p:nvPr/>
        </p:nvSpPr>
        <p:spPr bwMode="auto">
          <a:xfrm>
            <a:off x="7772400" y="510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07" name="Text Box 45"/>
          <p:cNvSpPr txBox="1">
            <a:spLocks noChangeArrowheads="1"/>
          </p:cNvSpPr>
          <p:nvPr/>
        </p:nvSpPr>
        <p:spPr bwMode="auto">
          <a:xfrm>
            <a:off x="7543800" y="53419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nh</a:t>
            </a:r>
          </a:p>
        </p:txBody>
      </p:sp>
      <p:sp>
        <p:nvSpPr>
          <p:cNvPr id="41008" name="Line 46"/>
          <p:cNvSpPr>
            <a:spLocks noChangeShapeType="1"/>
          </p:cNvSpPr>
          <p:nvPr/>
        </p:nvSpPr>
        <p:spPr bwMode="auto">
          <a:xfrm>
            <a:off x="5715000" y="5105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09" name="Text Box 47"/>
          <p:cNvSpPr txBox="1">
            <a:spLocks noChangeArrowheads="1"/>
          </p:cNvSpPr>
          <p:nvPr/>
        </p:nvSpPr>
        <p:spPr bwMode="auto">
          <a:xfrm>
            <a:off x="6019800" y="473868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10" name="Text Box 48"/>
          <p:cNvSpPr txBox="1">
            <a:spLocks noChangeArrowheads="1"/>
          </p:cNvSpPr>
          <p:nvPr/>
        </p:nvSpPr>
        <p:spPr bwMode="auto">
          <a:xfrm>
            <a:off x="5867400" y="5195888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Are there n</a:t>
            </a:r>
            <a:r>
              <a:rPr lang="el-GR"/>
              <a:t>σ</a:t>
            </a:r>
            <a:r>
              <a:rPr lang="en-US" baseline="-25000"/>
              <a:t>v</a:t>
            </a:r>
            <a:endParaRPr lang="el-GR" baseline="-25000"/>
          </a:p>
        </p:txBody>
      </p:sp>
      <p:sp>
        <p:nvSpPr>
          <p:cNvPr id="41011" name="Line 49"/>
          <p:cNvSpPr>
            <a:spLocks noChangeShapeType="1"/>
          </p:cNvSpPr>
          <p:nvPr/>
        </p:nvSpPr>
        <p:spPr bwMode="auto">
          <a:xfrm>
            <a:off x="4572000" y="5867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12" name="Text Box 50"/>
          <p:cNvSpPr txBox="1">
            <a:spLocks noChangeArrowheads="1"/>
          </p:cNvSpPr>
          <p:nvPr/>
        </p:nvSpPr>
        <p:spPr bwMode="auto">
          <a:xfrm>
            <a:off x="5943600" y="5486401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1013" name="Line 51"/>
          <p:cNvSpPr>
            <a:spLocks noChangeShapeType="1"/>
          </p:cNvSpPr>
          <p:nvPr/>
        </p:nvSpPr>
        <p:spPr bwMode="auto">
          <a:xfrm>
            <a:off x="6705600" y="5867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14" name="Text Box 52"/>
          <p:cNvSpPr txBox="1">
            <a:spLocks noChangeArrowheads="1"/>
          </p:cNvSpPr>
          <p:nvPr/>
        </p:nvSpPr>
        <p:spPr bwMode="auto">
          <a:xfrm>
            <a:off x="6324600" y="61722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nv</a:t>
            </a:r>
          </a:p>
        </p:txBody>
      </p:sp>
      <p:sp>
        <p:nvSpPr>
          <p:cNvPr id="41015" name="Text Box 53"/>
          <p:cNvSpPr txBox="1">
            <a:spLocks noChangeArrowheads="1"/>
          </p:cNvSpPr>
          <p:nvPr/>
        </p:nvSpPr>
        <p:spPr bwMode="auto">
          <a:xfrm>
            <a:off x="4648200" y="54864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16" name="Text Box 54"/>
          <p:cNvSpPr txBox="1">
            <a:spLocks noChangeArrowheads="1"/>
          </p:cNvSpPr>
          <p:nvPr/>
        </p:nvSpPr>
        <p:spPr bwMode="auto">
          <a:xfrm>
            <a:off x="4419600" y="61102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</a:t>
            </a:r>
            <a:r>
              <a:rPr lang="en-US" baseline="-25000"/>
              <a:t>n</a:t>
            </a:r>
          </a:p>
        </p:txBody>
      </p:sp>
      <p:sp>
        <p:nvSpPr>
          <p:cNvPr id="41017" name="Line 55"/>
          <p:cNvSpPr>
            <a:spLocks noChangeShapeType="1"/>
          </p:cNvSpPr>
          <p:nvPr/>
        </p:nvSpPr>
        <p:spPr bwMode="auto">
          <a:xfrm>
            <a:off x="4572000" y="5867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18" name="Text Box 56"/>
          <p:cNvSpPr txBox="1">
            <a:spLocks noChangeArrowheads="1"/>
          </p:cNvSpPr>
          <p:nvPr/>
        </p:nvSpPr>
        <p:spPr bwMode="auto">
          <a:xfrm>
            <a:off x="8686800" y="365125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1019" name="Line 57"/>
          <p:cNvSpPr>
            <a:spLocks noChangeShapeType="1"/>
          </p:cNvSpPr>
          <p:nvPr/>
        </p:nvSpPr>
        <p:spPr bwMode="auto">
          <a:xfrm>
            <a:off x="9220200" y="4038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20" name="Text Box 58"/>
          <p:cNvSpPr txBox="1">
            <a:spLocks noChangeArrowheads="1"/>
          </p:cNvSpPr>
          <p:nvPr/>
        </p:nvSpPr>
        <p:spPr bwMode="auto">
          <a:xfrm>
            <a:off x="9372600" y="39624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Is there a </a:t>
            </a:r>
            <a:r>
              <a:rPr lang="el-GR"/>
              <a:t>σ</a:t>
            </a:r>
            <a:r>
              <a:rPr lang="en-US" baseline="-25000"/>
              <a:t>h</a:t>
            </a:r>
            <a:endParaRPr lang="el-GR" baseline="-25000"/>
          </a:p>
        </p:txBody>
      </p:sp>
      <p:sp>
        <p:nvSpPr>
          <p:cNvPr id="41021" name="Line 59"/>
          <p:cNvSpPr>
            <a:spLocks noChangeShapeType="1"/>
          </p:cNvSpPr>
          <p:nvPr/>
        </p:nvSpPr>
        <p:spPr bwMode="auto">
          <a:xfrm>
            <a:off x="8153400" y="4876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22" name="Text Box 60"/>
          <p:cNvSpPr txBox="1">
            <a:spLocks noChangeArrowheads="1"/>
          </p:cNvSpPr>
          <p:nvPr/>
        </p:nvSpPr>
        <p:spPr bwMode="auto">
          <a:xfrm>
            <a:off x="9296400" y="448945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1023" name="Line 61"/>
          <p:cNvSpPr>
            <a:spLocks noChangeShapeType="1"/>
          </p:cNvSpPr>
          <p:nvPr/>
        </p:nvSpPr>
        <p:spPr bwMode="auto">
          <a:xfrm>
            <a:off x="10145713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24" name="Text Box 62"/>
          <p:cNvSpPr txBox="1">
            <a:spLocks noChangeArrowheads="1"/>
          </p:cNvSpPr>
          <p:nvPr/>
        </p:nvSpPr>
        <p:spPr bwMode="auto">
          <a:xfrm>
            <a:off x="9840913" y="53340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r>
              <a:rPr lang="en-US" baseline="-25000"/>
              <a:t>nh</a:t>
            </a:r>
          </a:p>
        </p:txBody>
      </p:sp>
      <p:sp>
        <p:nvSpPr>
          <p:cNvPr id="41025" name="Text Box 63"/>
          <p:cNvSpPr txBox="1">
            <a:spLocks noChangeArrowheads="1"/>
          </p:cNvSpPr>
          <p:nvPr/>
        </p:nvSpPr>
        <p:spPr bwMode="auto">
          <a:xfrm>
            <a:off x="8305800" y="4495801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26" name="Line 64"/>
          <p:cNvSpPr>
            <a:spLocks noChangeShapeType="1"/>
          </p:cNvSpPr>
          <p:nvPr/>
        </p:nvSpPr>
        <p:spPr bwMode="auto">
          <a:xfrm>
            <a:off x="8153400" y="4876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27" name="Text Box 65"/>
          <p:cNvSpPr txBox="1">
            <a:spLocks noChangeArrowheads="1"/>
          </p:cNvSpPr>
          <p:nvPr/>
        </p:nvSpPr>
        <p:spPr bwMode="auto">
          <a:xfrm>
            <a:off x="8305800" y="50292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Are there n</a:t>
            </a:r>
            <a:r>
              <a:rPr lang="el-GR"/>
              <a:t>σ</a:t>
            </a:r>
            <a:r>
              <a:rPr lang="en-US" baseline="-25000"/>
              <a:t>d</a:t>
            </a:r>
            <a:endParaRPr lang="el-GR" baseline="-25000"/>
          </a:p>
        </p:txBody>
      </p:sp>
      <p:sp>
        <p:nvSpPr>
          <p:cNvPr id="41028" name="Line 66"/>
          <p:cNvSpPr>
            <a:spLocks noChangeShapeType="1"/>
          </p:cNvSpPr>
          <p:nvPr/>
        </p:nvSpPr>
        <p:spPr bwMode="auto">
          <a:xfrm>
            <a:off x="7391400" y="609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29" name="Text Box 67"/>
          <p:cNvSpPr txBox="1">
            <a:spLocks noChangeArrowheads="1"/>
          </p:cNvSpPr>
          <p:nvPr/>
        </p:nvSpPr>
        <p:spPr bwMode="auto">
          <a:xfrm>
            <a:off x="8305800" y="57150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yes</a:t>
            </a:r>
          </a:p>
        </p:txBody>
      </p:sp>
      <p:sp>
        <p:nvSpPr>
          <p:cNvPr id="41030" name="Text Box 69"/>
          <p:cNvSpPr txBox="1">
            <a:spLocks noChangeArrowheads="1"/>
          </p:cNvSpPr>
          <p:nvPr/>
        </p:nvSpPr>
        <p:spPr bwMode="auto">
          <a:xfrm>
            <a:off x="8686800" y="62484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r>
              <a:rPr lang="en-US" baseline="-25000"/>
              <a:t>nd</a:t>
            </a:r>
          </a:p>
        </p:txBody>
      </p:sp>
      <p:sp>
        <p:nvSpPr>
          <p:cNvPr id="41031" name="Text Box 70"/>
          <p:cNvSpPr txBox="1">
            <a:spLocks noChangeArrowheads="1"/>
          </p:cNvSpPr>
          <p:nvPr/>
        </p:nvSpPr>
        <p:spPr bwMode="auto">
          <a:xfrm>
            <a:off x="7620000" y="5743576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32" name="Line 72"/>
          <p:cNvSpPr>
            <a:spLocks noChangeShapeType="1"/>
          </p:cNvSpPr>
          <p:nvPr/>
        </p:nvSpPr>
        <p:spPr bwMode="auto">
          <a:xfrm>
            <a:off x="7391400" y="611028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33" name="Line 73"/>
          <p:cNvSpPr>
            <a:spLocks noChangeShapeType="1"/>
          </p:cNvSpPr>
          <p:nvPr/>
        </p:nvSpPr>
        <p:spPr bwMode="auto">
          <a:xfrm>
            <a:off x="8991600" y="6096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1034" name="Text Box 74"/>
          <p:cNvSpPr txBox="1">
            <a:spLocks noChangeArrowheads="1"/>
          </p:cNvSpPr>
          <p:nvPr/>
        </p:nvSpPr>
        <p:spPr bwMode="auto">
          <a:xfrm>
            <a:off x="7162800" y="62484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r>
              <a:rPr lang="en-US" baseline="-25000"/>
              <a:t>n</a:t>
            </a:r>
          </a:p>
        </p:txBody>
      </p:sp>
      <p:sp>
        <p:nvSpPr>
          <p:cNvPr id="41035" name="Text Box 75"/>
          <p:cNvSpPr txBox="1">
            <a:spLocks noChangeArrowheads="1"/>
          </p:cNvSpPr>
          <p:nvPr/>
        </p:nvSpPr>
        <p:spPr bwMode="auto">
          <a:xfrm>
            <a:off x="2057400" y="397668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  <p:sp>
        <p:nvSpPr>
          <p:cNvPr id="41036" name="Text Box 76"/>
          <p:cNvSpPr txBox="1">
            <a:spLocks noChangeArrowheads="1"/>
          </p:cNvSpPr>
          <p:nvPr/>
        </p:nvSpPr>
        <p:spPr bwMode="auto">
          <a:xfrm>
            <a:off x="1447800" y="489108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41778215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9093"/>
            <a:ext cx="105156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6666FF"/>
                </a:solidFill>
              </a:rPr>
              <a:t>Examples for point group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99549" y="664898"/>
            <a:ext cx="6833764" cy="549024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has a C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2</a:t>
            </a:r>
            <a:r>
              <a:rPr lang="el-GR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point group C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3</a:t>
            </a:r>
            <a:r>
              <a:rPr lang="el-G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3C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l-GR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XeF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4C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—D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4h</a:t>
            </a:r>
          </a:p>
          <a:p>
            <a:pPr>
              <a:defRPr/>
            </a:pP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6h</a:t>
            </a:r>
          </a:p>
          <a:p>
            <a:pPr>
              <a:defRPr/>
            </a:pP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ecl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)-C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3C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l-GR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(stag)-C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3C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&amp;3</a:t>
            </a:r>
            <a:r>
              <a:rPr lang="el-GR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</a:p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,2C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l-GR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-4C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3C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&amp;6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>
              <a:defRPr/>
            </a:pP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baseline="-25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-3C</a:t>
            </a:r>
            <a:r>
              <a:rPr lang="en-US" baseline="-25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,4C</a:t>
            </a:r>
            <a:r>
              <a:rPr lang="en-US" baseline="-25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,6C</a:t>
            </a:r>
            <a:r>
              <a:rPr lang="en-US" baseline="-25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3</a:t>
            </a:r>
            <a:r>
              <a:rPr lang="el-GR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4S</a:t>
            </a:r>
            <a:r>
              <a:rPr lang="en-US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</a:t>
            </a:r>
            <a:r>
              <a:rPr lang="en-US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baseline="-250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Allene-C</a:t>
            </a:r>
            <a:r>
              <a:rPr lang="en-US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,2C</a:t>
            </a:r>
            <a:r>
              <a:rPr lang="en-US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2</a:t>
            </a:r>
            <a:r>
              <a:rPr lang="el-GR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r>
              <a:rPr lang="en-US" baseline="-25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lang="el-GR" baseline="-25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F56B653-497E-48E7-B347-33C24C56CF28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6099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61683" y="2585479"/>
            <a:ext cx="11701529" cy="378956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In the C</a:t>
            </a:r>
            <a:r>
              <a:rPr lang="en-US" baseline="-25000" dirty="0">
                <a:solidFill>
                  <a:schemeClr val="accent5"/>
                </a:solidFill>
              </a:rPr>
              <a:t>2v</a:t>
            </a:r>
            <a:r>
              <a:rPr lang="en-US" dirty="0">
                <a:solidFill>
                  <a:schemeClr val="accent5"/>
                </a:solidFill>
              </a:rPr>
              <a:t> point group, the sym. Elements are </a:t>
            </a:r>
            <a:r>
              <a:rPr lang="en-US" dirty="0" smtClean="0">
                <a:solidFill>
                  <a:schemeClr val="accent5"/>
                </a:solidFill>
              </a:rPr>
              <a:t>E, C</a:t>
            </a:r>
            <a:r>
              <a:rPr lang="en-US" baseline="-25000" dirty="0" smtClean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,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baseline="-25000" dirty="0">
                <a:solidFill>
                  <a:schemeClr val="accent5"/>
                </a:solidFill>
              </a:rPr>
              <a:t>v</a:t>
            </a:r>
            <a:r>
              <a:rPr lang="en-US" dirty="0">
                <a:solidFill>
                  <a:schemeClr val="accent5"/>
                </a:solidFill>
              </a:rPr>
              <a:t> and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baseline="-25000" dirty="0">
                <a:solidFill>
                  <a:schemeClr val="accent5"/>
                </a:solidFill>
              </a:rPr>
              <a:t>v</a:t>
            </a:r>
            <a:r>
              <a:rPr lang="en-US" dirty="0">
                <a:solidFill>
                  <a:schemeClr val="accent5"/>
                </a:solidFill>
              </a:rPr>
              <a:t>’.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The C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generates the operations C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and E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Each of the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dirty="0">
                <a:solidFill>
                  <a:schemeClr val="accent5"/>
                </a:solidFill>
              </a:rPr>
              <a:t>’s generates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dirty="0">
                <a:solidFill>
                  <a:schemeClr val="accent5"/>
                </a:solidFill>
              </a:rPr>
              <a:t> and E.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Avoiding redundancy, the operations generated by all the symmetry elements of the C</a:t>
            </a:r>
            <a:r>
              <a:rPr lang="en-US" baseline="-25000" dirty="0">
                <a:solidFill>
                  <a:schemeClr val="accent5"/>
                </a:solidFill>
              </a:rPr>
              <a:t>2v</a:t>
            </a:r>
            <a:r>
              <a:rPr lang="en-US" dirty="0">
                <a:solidFill>
                  <a:schemeClr val="accent5"/>
                </a:solidFill>
              </a:rPr>
              <a:t> point group are E,C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,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baseline="-25000" dirty="0">
                <a:solidFill>
                  <a:schemeClr val="accent5"/>
                </a:solidFill>
              </a:rPr>
              <a:t>v</a:t>
            </a:r>
            <a:r>
              <a:rPr lang="en-US" dirty="0">
                <a:solidFill>
                  <a:schemeClr val="accent5"/>
                </a:solidFill>
              </a:rPr>
              <a:t> and </a:t>
            </a:r>
            <a:r>
              <a:rPr lang="el-GR" dirty="0">
                <a:solidFill>
                  <a:schemeClr val="accent5"/>
                </a:solidFill>
              </a:rPr>
              <a:t>σ</a:t>
            </a:r>
            <a:r>
              <a:rPr lang="en-US" baseline="-25000" dirty="0">
                <a:solidFill>
                  <a:schemeClr val="accent5"/>
                </a:solidFill>
              </a:rPr>
              <a:t>v</a:t>
            </a:r>
            <a:r>
              <a:rPr lang="en-US" dirty="0">
                <a:solidFill>
                  <a:schemeClr val="accent5"/>
                </a:solidFill>
              </a:rPr>
              <a:t>’.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 Thus there are four non redundant symmetry operations generated by all the symmetry elements of this group.  The order of the C</a:t>
            </a:r>
            <a:r>
              <a:rPr lang="en-US" baseline="-25000" dirty="0">
                <a:solidFill>
                  <a:schemeClr val="accent5"/>
                </a:solidFill>
              </a:rPr>
              <a:t>2v</a:t>
            </a:r>
            <a:r>
              <a:rPr lang="en-US" dirty="0">
                <a:solidFill>
                  <a:schemeClr val="accent5"/>
                </a:solidFill>
              </a:rPr>
              <a:t> point group is 4.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5"/>
                </a:solidFill>
              </a:rPr>
              <a:t>These symmetry operations are the elements of the group</a:t>
            </a:r>
            <a:r>
              <a:rPr lang="en-US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139718A-E0EE-4CF0-94F5-BF9218EED838}" type="slidenum">
              <a:rPr lang="en-US"/>
              <a:pPr/>
              <a:t>24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17400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number of distinct elements of a group is the order of the group</a:t>
            </a:r>
            <a:r>
              <a:rPr lang="en-IN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0152"/>
            <a:ext cx="4944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 smtClean="0">
                <a:solidFill>
                  <a:srgbClr val="FF0000"/>
                </a:solidFill>
              </a:rPr>
              <a:t>Order of a group</a:t>
            </a:r>
            <a:endParaRPr lang="en-I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8365"/>
            <a:ext cx="11721008" cy="1325563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Examples of order of a few groups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2741" y="1709715"/>
            <a:ext cx="11602791" cy="435133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the elements are E,C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”’. The order is 6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D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3h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the elements are E,C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”’,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”’. The  order is 12. 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there are 4C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6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the sym. Elements.  Each of the 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generates 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each 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generates 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thus the elements of the group are E, 4C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,3C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,3S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6</a:t>
            </a:r>
            <a:r>
              <a:rPr lang="el-GR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making a total of 24 elements; the order of the group is 24.</a:t>
            </a:r>
          </a:p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order of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 is n, of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groups is 2n, of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baseline="-25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groups is 4n,of O</a:t>
            </a:r>
            <a:r>
              <a:rPr lang="en-US" b="1" baseline="-25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48 and of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baseline="-25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120.</a:t>
            </a:r>
            <a:endParaRPr lang="el-GR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9F09055-AC42-47F2-BA5F-5EDE5B99AB78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62023"/>
            <a:ext cx="12192000" cy="565700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i="1" dirty="0">
                <a:solidFill>
                  <a:srgbClr val="6666FF"/>
                </a:solidFill>
              </a:rPr>
              <a:t>A set of elements will form a group if they obey the following group </a:t>
            </a:r>
            <a:r>
              <a:rPr lang="en-US" b="1" i="1" dirty="0" smtClean="0">
                <a:solidFill>
                  <a:srgbClr val="6666FF"/>
                </a:solidFill>
              </a:rPr>
              <a:t>theoretical rules</a:t>
            </a:r>
            <a:r>
              <a:rPr lang="en-US" b="1" i="1" dirty="0">
                <a:solidFill>
                  <a:srgbClr val="6666FF"/>
                </a:solidFill>
              </a:rPr>
              <a:t> </a:t>
            </a:r>
            <a:r>
              <a:rPr lang="en-US" b="1" i="1" dirty="0" smtClean="0">
                <a:solidFill>
                  <a:srgbClr val="6666FF"/>
                </a:solidFill>
              </a:rPr>
              <a:t>;</a:t>
            </a:r>
            <a:endParaRPr lang="en-US" b="1" i="1" dirty="0">
              <a:solidFill>
                <a:srgbClr val="6666FF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00B050"/>
                </a:solidFill>
              </a:rPr>
              <a:t>Combination law</a:t>
            </a:r>
            <a:r>
              <a:rPr lang="en-US" sz="3000" b="1" dirty="0" smtClean="0">
                <a:solidFill>
                  <a:srgbClr val="FF0000"/>
                </a:solidFill>
              </a:rPr>
              <a:t>: </a:t>
            </a:r>
            <a:r>
              <a:rPr lang="en-US" sz="3000" b="1" i="1" dirty="0" smtClean="0">
                <a:solidFill>
                  <a:srgbClr val="7030A0"/>
                </a:solidFill>
              </a:rPr>
              <a:t>The </a:t>
            </a:r>
            <a:r>
              <a:rPr lang="en-US" sz="3000" b="1" i="1" dirty="0">
                <a:solidFill>
                  <a:srgbClr val="7030A0"/>
                </a:solidFill>
              </a:rPr>
              <a:t>products of two elements of a group is an element of the same group.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00B050"/>
                </a:solidFill>
              </a:rPr>
              <a:t>Commutative law </a:t>
            </a:r>
            <a:r>
              <a:rPr lang="en-US" sz="3000" dirty="0" smtClean="0">
                <a:solidFill>
                  <a:srgbClr val="FF0000"/>
                </a:solidFill>
              </a:rPr>
              <a:t>:In general two elements do not commute.  But </a:t>
            </a:r>
            <a:r>
              <a:rPr lang="en-US" sz="3000" b="1" i="1" dirty="0" smtClean="0">
                <a:solidFill>
                  <a:srgbClr val="7030A0"/>
                </a:solidFill>
              </a:rPr>
              <a:t>every group contains one element which commutes with every other elements of the group </a:t>
            </a:r>
            <a:r>
              <a:rPr lang="en-US" sz="3000" dirty="0" smtClean="0">
                <a:solidFill>
                  <a:srgbClr val="FF0000"/>
                </a:solidFill>
              </a:rPr>
              <a:t>and leaves them unchanged. This is the identity element (E).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000" b="1" i="1" dirty="0" smtClean="0">
                <a:solidFill>
                  <a:srgbClr val="7030A0"/>
                </a:solidFill>
              </a:rPr>
              <a:t>The </a:t>
            </a:r>
            <a:r>
              <a:rPr lang="en-US" sz="3000" b="1" i="1" dirty="0">
                <a:solidFill>
                  <a:srgbClr val="7030A0"/>
                </a:solidFill>
              </a:rPr>
              <a:t>associative law of multiplication is valid for the elements of a group</a:t>
            </a:r>
            <a:r>
              <a:rPr lang="en-US" sz="3000" dirty="0">
                <a:solidFill>
                  <a:srgbClr val="FF0000"/>
                </a:solidFill>
              </a:rPr>
              <a:t>.  i.e., (AB)C = A(BC) where A,B,C are elements of a group.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000" b="1" i="1" dirty="0" smtClean="0">
                <a:solidFill>
                  <a:srgbClr val="7030A0"/>
                </a:solidFill>
              </a:rPr>
              <a:t>Every </a:t>
            </a:r>
            <a:r>
              <a:rPr lang="en-US" sz="3000" b="1" i="1" dirty="0">
                <a:solidFill>
                  <a:srgbClr val="7030A0"/>
                </a:solidFill>
              </a:rPr>
              <a:t>element has an inverse which is also an element of the same group</a:t>
            </a:r>
            <a:r>
              <a:rPr lang="en-US" sz="3000" dirty="0">
                <a:solidFill>
                  <a:srgbClr val="FF0000"/>
                </a:solidFill>
              </a:rPr>
              <a:t>.  An inverse is an operation which undoes the change brought about by the operation. If A is an operation, its inverse A</a:t>
            </a:r>
            <a:r>
              <a:rPr lang="en-US" sz="3000" baseline="30000" dirty="0">
                <a:solidFill>
                  <a:srgbClr val="FF0000"/>
                </a:solidFill>
              </a:rPr>
              <a:t>-1</a:t>
            </a:r>
            <a:r>
              <a:rPr lang="en-US" sz="3000" dirty="0">
                <a:solidFill>
                  <a:srgbClr val="FF0000"/>
                </a:solidFill>
              </a:rPr>
              <a:t> is defined as </a:t>
            </a:r>
            <a:r>
              <a:rPr lang="en-US" sz="3000" dirty="0" smtClean="0">
                <a:solidFill>
                  <a:srgbClr val="FF0000"/>
                </a:solidFill>
              </a:rPr>
              <a:t>A</a:t>
            </a:r>
            <a:r>
              <a:rPr lang="en-US" sz="3000" baseline="30000" dirty="0" smtClean="0">
                <a:solidFill>
                  <a:srgbClr val="FF0000"/>
                </a:solidFill>
              </a:rPr>
              <a:t>-1</a:t>
            </a:r>
            <a:r>
              <a:rPr lang="en-US" sz="3000" dirty="0" smtClean="0">
                <a:solidFill>
                  <a:srgbClr val="FF0000"/>
                </a:solidFill>
              </a:rPr>
              <a:t>A = AA</a:t>
            </a:r>
            <a:r>
              <a:rPr lang="en-US" sz="3000" baseline="30000" dirty="0" smtClean="0">
                <a:solidFill>
                  <a:srgbClr val="FF0000"/>
                </a:solidFill>
              </a:rPr>
              <a:t>-1 </a:t>
            </a:r>
            <a:r>
              <a:rPr lang="en-US" sz="3000" dirty="0" smtClean="0">
                <a:solidFill>
                  <a:srgbClr val="FF0000"/>
                </a:solidFill>
              </a:rPr>
              <a:t>=E.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F67BFE9-7D0B-41AF-89DC-03E5CAEC5BBA}" type="slidenum">
              <a:rPr lang="en-US"/>
              <a:pPr/>
              <a:t>26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3336" y="0"/>
            <a:ext cx="4968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a Group</a:t>
            </a:r>
            <a:endParaRPr lang="en-I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5840"/>
            <a:ext cx="119253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Abelian</a:t>
            </a:r>
            <a:r>
              <a:rPr lang="en-I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 </a:t>
            </a:r>
            <a:r>
              <a:rPr lang="en-I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:-  </a:t>
            </a:r>
          </a:p>
          <a:p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certain groups, every two elements may commute. This is called an </a:t>
            </a:r>
            <a:r>
              <a:rPr lang="en-I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abelian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group.</a:t>
            </a:r>
          </a:p>
          <a:p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C</a:t>
            </a:r>
            <a:r>
              <a:rPr lang="en-IN" sz="2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group, all the elements are commute to each other.</a:t>
            </a:r>
            <a:endParaRPr lang="en-I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111500"/>
            <a:ext cx="1188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Cyclic group :-  </a:t>
            </a:r>
          </a:p>
          <a:p>
            <a:pPr algn="just"/>
            <a:r>
              <a:rPr lang="en-IN" sz="3200" dirty="0" smtClean="0">
                <a:solidFill>
                  <a:srgbClr val="00B0F0"/>
                </a:solidFill>
              </a:rPr>
              <a:t>If the elements of a group can be derived from one basic element, it is called a cyclic group. </a:t>
            </a:r>
          </a:p>
          <a:p>
            <a:pPr algn="just"/>
            <a:r>
              <a:rPr lang="en-IN" sz="3200" dirty="0" err="1" smtClean="0">
                <a:solidFill>
                  <a:srgbClr val="00B0F0"/>
                </a:solidFill>
              </a:rPr>
              <a:t>Eg</a:t>
            </a:r>
            <a:r>
              <a:rPr lang="en-IN" sz="3200" dirty="0" smtClean="0">
                <a:solidFill>
                  <a:srgbClr val="00B0F0"/>
                </a:solidFill>
              </a:rPr>
              <a:t>:  In C</a:t>
            </a:r>
            <a:r>
              <a:rPr lang="en-IN" sz="3200" baseline="-25000" dirty="0" smtClean="0">
                <a:solidFill>
                  <a:srgbClr val="00B0F0"/>
                </a:solidFill>
              </a:rPr>
              <a:t>3</a:t>
            </a:r>
            <a:r>
              <a:rPr lang="en-IN" sz="3200" dirty="0" smtClean="0">
                <a:solidFill>
                  <a:srgbClr val="00B0F0"/>
                </a:solidFill>
              </a:rPr>
              <a:t> point group, the elements are E, C</a:t>
            </a:r>
            <a:r>
              <a:rPr lang="en-IN" sz="3200" baseline="-25000" dirty="0" smtClean="0">
                <a:solidFill>
                  <a:srgbClr val="00B0F0"/>
                </a:solidFill>
              </a:rPr>
              <a:t>3</a:t>
            </a:r>
            <a:r>
              <a:rPr lang="en-IN" sz="3200" baseline="30000" dirty="0" smtClean="0">
                <a:solidFill>
                  <a:srgbClr val="00B0F0"/>
                </a:solidFill>
              </a:rPr>
              <a:t>1</a:t>
            </a:r>
            <a:r>
              <a:rPr lang="en-IN" sz="3200" dirty="0" smtClean="0">
                <a:solidFill>
                  <a:srgbClr val="00B0F0"/>
                </a:solidFill>
              </a:rPr>
              <a:t> &amp;C</a:t>
            </a:r>
            <a:r>
              <a:rPr lang="en-IN" sz="3200" baseline="-25000" dirty="0" smtClean="0">
                <a:solidFill>
                  <a:srgbClr val="00B0F0"/>
                </a:solidFill>
              </a:rPr>
              <a:t>3</a:t>
            </a:r>
            <a:r>
              <a:rPr lang="en-IN" sz="3200" baseline="30000" dirty="0" smtClean="0">
                <a:solidFill>
                  <a:srgbClr val="00B0F0"/>
                </a:solidFill>
              </a:rPr>
              <a:t>2 </a:t>
            </a:r>
            <a:r>
              <a:rPr lang="en-IN" sz="3200" dirty="0" smtClean="0">
                <a:solidFill>
                  <a:srgbClr val="00B0F0"/>
                </a:solidFill>
              </a:rPr>
              <a:t> . C</a:t>
            </a:r>
            <a:r>
              <a:rPr lang="en-IN" sz="3200" baseline="-25000" dirty="0" smtClean="0">
                <a:solidFill>
                  <a:srgbClr val="00B0F0"/>
                </a:solidFill>
              </a:rPr>
              <a:t>3 </a:t>
            </a:r>
            <a:r>
              <a:rPr lang="en-IN" sz="3200" dirty="0" smtClean="0">
                <a:solidFill>
                  <a:srgbClr val="00B0F0"/>
                </a:solidFill>
              </a:rPr>
              <a:t>is the basic element.</a:t>
            </a:r>
            <a:endParaRPr lang="en-IN" sz="3200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88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Group Multiplication Table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199" y="1825624"/>
            <a:ext cx="11177789" cy="50323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It is a  table containing  the binary products of the elements of a group.</a:t>
            </a:r>
          </a:p>
          <a:p>
            <a:pPr marL="0" indent="0">
              <a:buNone/>
            </a:pPr>
            <a:endParaRPr lang="en-US" dirty="0" smtClean="0">
              <a:solidFill>
                <a:srgbClr val="6666FF"/>
              </a:solidFill>
            </a:endParaRPr>
          </a:p>
          <a:p>
            <a:r>
              <a:rPr lang="en-US" dirty="0" smtClean="0">
                <a:solidFill>
                  <a:srgbClr val="6666FF"/>
                </a:solidFill>
              </a:rPr>
              <a:t>The table can be constructed by finding the binary product </a:t>
            </a:r>
            <a:endParaRPr lang="en-US" dirty="0">
              <a:solidFill>
                <a:srgbClr val="66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6666FF"/>
                </a:solidFill>
              </a:rPr>
              <a:t>                                               :- Using the coordinate transformation method.</a:t>
            </a:r>
          </a:p>
        </p:txBody>
      </p:sp>
      <p:sp>
        <p:nvSpPr>
          <p:cNvPr id="553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5B98999-AEBB-4D60-9F61-44C0EA000691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6823" y="618186"/>
            <a:ext cx="8671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6666FF"/>
                </a:solidFill>
              </a:rPr>
              <a:t>Group multiplication table for C</a:t>
            </a:r>
            <a:r>
              <a:rPr lang="en-IN" sz="3600" baseline="-25000" dirty="0" smtClean="0">
                <a:solidFill>
                  <a:srgbClr val="6666FF"/>
                </a:solidFill>
              </a:rPr>
              <a:t>2v</a:t>
            </a:r>
            <a:r>
              <a:rPr lang="en-IN" sz="3600" dirty="0" smtClean="0">
                <a:solidFill>
                  <a:srgbClr val="6666FF"/>
                </a:solidFill>
              </a:rPr>
              <a:t> point group</a:t>
            </a:r>
            <a:endParaRPr lang="en-IN" sz="3600" dirty="0">
              <a:solidFill>
                <a:srgbClr val="66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76" y="2151038"/>
            <a:ext cx="5442643" cy="3940667"/>
          </a:xfrm>
          <a:prstGeom prst="rect">
            <a:avLst/>
          </a:prstGeom>
          <a:ln w="6350">
            <a:solidFill>
              <a:srgbClr val="6666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654603" y="1313644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err="1" smtClean="0">
                <a:solidFill>
                  <a:srgbClr val="FF0000"/>
                </a:solidFill>
              </a:rPr>
              <a:t>Eg</a:t>
            </a:r>
            <a:r>
              <a:rPr lang="en-IN" sz="2800" dirty="0" smtClean="0">
                <a:solidFill>
                  <a:srgbClr val="FF0000"/>
                </a:solidFill>
              </a:rPr>
              <a:t>: H</a:t>
            </a:r>
            <a:r>
              <a:rPr lang="en-IN" sz="2800" baseline="-25000" dirty="0" smtClean="0">
                <a:solidFill>
                  <a:srgbClr val="FF0000"/>
                </a:solidFill>
              </a:rPr>
              <a:t>2</a:t>
            </a:r>
            <a:r>
              <a:rPr lang="en-IN" sz="2800" dirty="0" smtClean="0">
                <a:solidFill>
                  <a:srgbClr val="FF0000"/>
                </a:solidFill>
              </a:rPr>
              <a:t>O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566" y="2268759"/>
            <a:ext cx="5305104" cy="42994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00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1163992"/>
              </p:ext>
            </p:extLst>
          </p:nvPr>
        </p:nvGraphicFramePr>
        <p:xfrm>
          <a:off x="264017" y="710689"/>
          <a:ext cx="11365605" cy="5896173"/>
        </p:xfrm>
        <a:graphic>
          <a:graphicData uri="http://schemas.openxmlformats.org/drawingml/2006/table">
            <a:tbl>
              <a:tblPr/>
              <a:tblGrid>
                <a:gridCol w="3788535"/>
                <a:gridCol w="3788535"/>
                <a:gridCol w="3788535"/>
              </a:tblGrid>
              <a:tr h="889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Symmetry Elements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Symmetry operations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Schoenflies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notation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Centre of Symmetry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Plane of symmetry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 axis of symmetry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Rotation through 360˚/n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2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Improper axis of symmetry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Rotation followed by reflection in a plane Ʇ    to the rotational axis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 to do nothing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552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912" y="195105"/>
            <a:ext cx="8671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6666FF"/>
                </a:solidFill>
              </a:rPr>
              <a:t>Group multiplication table for C</a:t>
            </a:r>
            <a:r>
              <a:rPr lang="en-IN" sz="3600" baseline="-25000" dirty="0">
                <a:solidFill>
                  <a:srgbClr val="6666FF"/>
                </a:solidFill>
              </a:rPr>
              <a:t>3</a:t>
            </a:r>
            <a:r>
              <a:rPr lang="en-IN" sz="3600" baseline="-25000" dirty="0" smtClean="0">
                <a:solidFill>
                  <a:srgbClr val="6666FF"/>
                </a:solidFill>
              </a:rPr>
              <a:t>v</a:t>
            </a:r>
            <a:r>
              <a:rPr lang="en-IN" sz="3600" dirty="0" smtClean="0">
                <a:solidFill>
                  <a:srgbClr val="6666FF"/>
                </a:solidFill>
              </a:rPr>
              <a:t> point group</a:t>
            </a:r>
            <a:endParaRPr lang="en-IN" sz="3600" dirty="0">
              <a:solidFill>
                <a:srgbClr val="66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28" y="1555845"/>
            <a:ext cx="6069772" cy="4436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185135" y="691998"/>
            <a:ext cx="22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err="1" smtClean="0">
                <a:solidFill>
                  <a:srgbClr val="FF0000"/>
                </a:solidFill>
              </a:rPr>
              <a:t>Eg</a:t>
            </a:r>
            <a:r>
              <a:rPr lang="en-IN" sz="3200" dirty="0" smtClean="0">
                <a:solidFill>
                  <a:srgbClr val="FF0000"/>
                </a:solidFill>
              </a:rPr>
              <a:t>. : NH</a:t>
            </a:r>
            <a:r>
              <a:rPr lang="en-IN" sz="3200" baseline="-25000" dirty="0" smtClean="0">
                <a:solidFill>
                  <a:srgbClr val="FF0000"/>
                </a:solidFill>
              </a:rPr>
              <a:t>3</a:t>
            </a:r>
            <a:endParaRPr lang="en-IN" sz="3200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677" y="2083814"/>
            <a:ext cx="4135271" cy="43429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33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4300" y="125422"/>
            <a:ext cx="1240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Similarity transformation &amp;classification of symmetry operation</a:t>
            </a:r>
            <a:endParaRPr lang="en-IN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93989"/>
            <a:ext cx="12037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0000"/>
                </a:solidFill>
              </a:rPr>
              <a:t>The elements of a group can be classified in to different classes.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rgbClr val="FF0000"/>
                </a:solidFill>
              </a:rPr>
              <a:t>A class may contain one element or more.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rgbClr val="FF0000"/>
                </a:solidFill>
              </a:rPr>
              <a:t>The classification of elements is done by a procedure called </a:t>
            </a:r>
            <a:r>
              <a:rPr lang="en-IN" sz="2800" b="1" i="1" dirty="0" smtClean="0">
                <a:solidFill>
                  <a:srgbClr val="FF0000"/>
                </a:solidFill>
              </a:rPr>
              <a:t>Similarity transformations. </a:t>
            </a:r>
          </a:p>
          <a:p>
            <a:pPr algn="just"/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3436891"/>
            <a:ext cx="12014200" cy="164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 and X are two  elements  of a group and X</a:t>
            </a:r>
            <a:r>
              <a:rPr lang="en-US" sz="2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inverse of X, then A is similarity transformed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X</a:t>
            </a:r>
            <a:r>
              <a:rPr lang="en-US" sz="2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AX=B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A is said to be similarity transformed to B, or A and B are conjugate elements or A and B form one class.</a:t>
            </a:r>
          </a:p>
          <a:p>
            <a:pPr marL="171450" lvl="0" indent="-171450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20462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Elements of C</a:t>
            </a:r>
            <a:r>
              <a:rPr lang="en-US" sz="4000" b="1" baseline="-25000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2V </a:t>
            </a:r>
            <a:r>
              <a:rPr lang="en-US" sz="4000" b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group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1470025"/>
            <a:ext cx="12192000" cy="435133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We shall similarity transform the elements of the C</a:t>
            </a:r>
            <a:r>
              <a:rPr lang="en-US" sz="3200" baseline="-25000" dirty="0">
                <a:solidFill>
                  <a:srgbClr val="00B0F0"/>
                </a:solidFill>
              </a:rPr>
              <a:t>2V</a:t>
            </a:r>
            <a:r>
              <a:rPr lang="en-US" sz="3200" dirty="0">
                <a:solidFill>
                  <a:srgbClr val="00B0F0"/>
                </a:solidFill>
              </a:rPr>
              <a:t> point group using all the elements.</a:t>
            </a:r>
          </a:p>
          <a:p>
            <a:r>
              <a:rPr lang="en-US" sz="3200" dirty="0">
                <a:solidFill>
                  <a:srgbClr val="00B0F0"/>
                </a:solidFill>
              </a:rPr>
              <a:t>For similarity transforming E,</a:t>
            </a:r>
          </a:p>
          <a:p>
            <a:r>
              <a:rPr lang="en-US" sz="3200" dirty="0">
                <a:solidFill>
                  <a:srgbClr val="00B0F0"/>
                </a:solidFill>
              </a:rPr>
              <a:t>EEE=E;  </a:t>
            </a:r>
            <a:r>
              <a:rPr lang="en-US" sz="3200" dirty="0" smtClean="0">
                <a:solidFill>
                  <a:srgbClr val="00B0F0"/>
                </a:solidFill>
              </a:rPr>
              <a:t> 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EC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=E;   </a:t>
            </a:r>
            <a:r>
              <a:rPr lang="el-GR" sz="3200" dirty="0" smtClean="0">
                <a:solidFill>
                  <a:srgbClr val="00B0F0"/>
                </a:solidFill>
              </a:rPr>
              <a:t>σ</a:t>
            </a:r>
            <a:r>
              <a:rPr lang="en-US" sz="3200" baseline="-25000" dirty="0" err="1">
                <a:solidFill>
                  <a:srgbClr val="00B0F0"/>
                </a:solidFill>
              </a:rPr>
              <a:t>v</a:t>
            </a:r>
            <a:r>
              <a:rPr lang="en-US" sz="3200" dirty="0" err="1">
                <a:solidFill>
                  <a:srgbClr val="00B0F0"/>
                </a:solidFill>
              </a:rPr>
              <a:t>E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=E; </a:t>
            </a:r>
            <a:r>
              <a:rPr lang="en-US" sz="3200" dirty="0" smtClean="0">
                <a:solidFill>
                  <a:srgbClr val="00B0F0"/>
                </a:solidFill>
              </a:rPr>
              <a:t>   </a:t>
            </a:r>
            <a:r>
              <a:rPr lang="el-GR" sz="3200" dirty="0" smtClean="0">
                <a:solidFill>
                  <a:srgbClr val="00B0F0"/>
                </a:solidFill>
              </a:rPr>
              <a:t>σ</a:t>
            </a:r>
            <a:r>
              <a:rPr lang="en-US" sz="3200" baseline="-25000" dirty="0" err="1">
                <a:solidFill>
                  <a:srgbClr val="00B0F0"/>
                </a:solidFill>
              </a:rPr>
              <a:t>v</a:t>
            </a:r>
            <a:r>
              <a:rPr lang="en-US" sz="3200" dirty="0" err="1">
                <a:solidFill>
                  <a:srgbClr val="00B0F0"/>
                </a:solidFill>
              </a:rPr>
              <a:t>’E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’=E. </a:t>
            </a:r>
            <a:r>
              <a:rPr lang="en-US" sz="3200" dirty="0" smtClean="0">
                <a:solidFill>
                  <a:srgbClr val="00B0F0"/>
                </a:solidFill>
              </a:rPr>
              <a:t> E </a:t>
            </a:r>
            <a:r>
              <a:rPr lang="en-US" sz="3200" dirty="0">
                <a:solidFill>
                  <a:srgbClr val="00B0F0"/>
                </a:solidFill>
              </a:rPr>
              <a:t>transforms only as E; it forms a class by itself.</a:t>
            </a:r>
          </a:p>
          <a:p>
            <a:r>
              <a:rPr lang="en-US" sz="3200" dirty="0">
                <a:solidFill>
                  <a:srgbClr val="00B0F0"/>
                </a:solidFill>
              </a:rPr>
              <a:t>EC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n-US" sz="3200" dirty="0">
                <a:solidFill>
                  <a:srgbClr val="00B0F0"/>
                </a:solidFill>
              </a:rPr>
              <a:t>E=C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;  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=C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;  </a:t>
            </a:r>
            <a:r>
              <a:rPr lang="el-GR" sz="3200" dirty="0" smtClean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=C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;  </a:t>
            </a:r>
            <a:r>
              <a:rPr lang="el-GR" sz="3200" dirty="0" smtClean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’=C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 smtClean="0">
                <a:solidFill>
                  <a:srgbClr val="00B0F0"/>
                </a:solidFill>
              </a:rPr>
              <a:t> C</a:t>
            </a:r>
            <a:r>
              <a:rPr lang="en-US" sz="3200" baseline="-25000" dirty="0" smtClean="0">
                <a:solidFill>
                  <a:srgbClr val="00B0F0"/>
                </a:solidFill>
              </a:rPr>
              <a:t>2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</a:rPr>
              <a:t>forms a class by it self.</a:t>
            </a:r>
          </a:p>
          <a:p>
            <a:r>
              <a:rPr lang="en-US" sz="3200" dirty="0">
                <a:solidFill>
                  <a:srgbClr val="00B0F0"/>
                </a:solidFill>
              </a:rPr>
              <a:t>E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 err="1">
                <a:solidFill>
                  <a:srgbClr val="00B0F0"/>
                </a:solidFill>
              </a:rPr>
              <a:t>v</a:t>
            </a:r>
            <a:r>
              <a:rPr lang="en-US" sz="3200" dirty="0" err="1">
                <a:solidFill>
                  <a:srgbClr val="00B0F0"/>
                </a:solidFill>
              </a:rPr>
              <a:t>E</a:t>
            </a:r>
            <a:r>
              <a:rPr lang="en-US" sz="3200" dirty="0">
                <a:solidFill>
                  <a:srgbClr val="00B0F0"/>
                </a:solidFill>
              </a:rPr>
              <a:t>=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; 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C</a:t>
            </a:r>
            <a:r>
              <a:rPr lang="en-US" sz="3200" baseline="-25000" dirty="0">
                <a:solidFill>
                  <a:srgbClr val="00B0F0"/>
                </a:solidFill>
              </a:rPr>
              <a:t>2</a:t>
            </a:r>
            <a:r>
              <a:rPr lang="en-US" sz="3200" dirty="0">
                <a:solidFill>
                  <a:srgbClr val="00B0F0"/>
                </a:solidFill>
              </a:rPr>
              <a:t>=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; 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=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; 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’=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 also forms one class.  Naturally, </a:t>
            </a:r>
            <a:r>
              <a:rPr lang="el-GR" sz="3200" dirty="0">
                <a:solidFill>
                  <a:srgbClr val="00B0F0"/>
                </a:solidFill>
              </a:rPr>
              <a:t>σ</a:t>
            </a:r>
            <a:r>
              <a:rPr lang="en-US" sz="3200" baseline="-25000" dirty="0">
                <a:solidFill>
                  <a:srgbClr val="00B0F0"/>
                </a:solidFill>
              </a:rPr>
              <a:t>v</a:t>
            </a:r>
            <a:r>
              <a:rPr lang="en-US" sz="3200" dirty="0">
                <a:solidFill>
                  <a:srgbClr val="00B0F0"/>
                </a:solidFill>
              </a:rPr>
              <a:t>’ will form a class.</a:t>
            </a:r>
          </a:p>
          <a:p>
            <a:r>
              <a:rPr lang="en-US" sz="3200" dirty="0">
                <a:solidFill>
                  <a:srgbClr val="00B0F0"/>
                </a:solidFill>
              </a:rPr>
              <a:t>Each of the elements of the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baseline="-25000" dirty="0">
                <a:solidFill>
                  <a:srgbClr val="FF0000"/>
                </a:solidFill>
              </a:rPr>
              <a:t>2v</a:t>
            </a:r>
            <a:r>
              <a:rPr lang="en-US" sz="3200" dirty="0">
                <a:solidFill>
                  <a:srgbClr val="00B0F0"/>
                </a:solidFill>
              </a:rPr>
              <a:t> forms a class; there are </a:t>
            </a:r>
            <a:r>
              <a:rPr lang="en-US" sz="3200" dirty="0">
                <a:solidFill>
                  <a:srgbClr val="FF0000"/>
                </a:solidFill>
              </a:rPr>
              <a:t>four classes </a:t>
            </a:r>
            <a:r>
              <a:rPr lang="en-US" sz="3200" dirty="0">
                <a:solidFill>
                  <a:srgbClr val="00B0F0"/>
                </a:solidFill>
              </a:rPr>
              <a:t>in this group.</a:t>
            </a:r>
            <a:endParaRPr lang="el-GR" sz="3200" dirty="0">
              <a:solidFill>
                <a:srgbClr val="00B0F0"/>
              </a:solidFill>
            </a:endParaRP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5835EB2-2BA4-4C1F-9529-13F273E072C1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71638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FF66CC"/>
                </a:solidFill>
              </a:rPr>
              <a:t>Classification of elements of C</a:t>
            </a:r>
            <a:r>
              <a:rPr lang="en-US" sz="4000" b="1" baseline="-25000" dirty="0">
                <a:solidFill>
                  <a:srgbClr val="FF66CC"/>
                </a:solidFill>
              </a:rPr>
              <a:t>3V</a:t>
            </a:r>
            <a:r>
              <a:rPr lang="en-US" sz="4000" b="1" dirty="0">
                <a:solidFill>
                  <a:srgbClr val="FF66CC"/>
                </a:solidFill>
              </a:rPr>
              <a:t> Point Group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14424"/>
            <a:ext cx="12192000" cy="515937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80000"/>
              </a:lnSpc>
              <a:defRPr/>
            </a:pPr>
            <a:r>
              <a:rPr lang="en-US" sz="9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always forms a class by itself</a:t>
            </a:r>
            <a:r>
              <a:rPr lang="en-US" sz="9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en-US" sz="9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similarity transform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E=C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el-GR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’=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”’=C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IN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”=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’=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”’=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</a:t>
            </a:r>
            <a:r>
              <a:rPr lang="el-GR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’’=C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9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transforms as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hence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</a:t>
            </a:r>
            <a:r>
              <a:rPr lang="en-US" sz="98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 one class</a:t>
            </a:r>
            <a:r>
              <a:rPr lang="en-US" sz="9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en-US" sz="9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similarity transform 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en-US" sz="9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’E</a:t>
            </a: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’;         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”’;      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      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’;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”’;      </a:t>
            </a:r>
            <a:r>
              <a:rPr lang="el-GR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’”=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”’C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9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9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three </a:t>
            </a:r>
            <a:r>
              <a:rPr lang="el-GR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9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form one class. </a:t>
            </a:r>
            <a:endParaRPr lang="el-GR" sz="9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endParaRPr lang="el-GR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sz="9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</a:t>
            </a:r>
            <a:r>
              <a:rPr lang="en-US" sz="9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sz="9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only three classes</a:t>
            </a:r>
            <a:endParaRPr lang="en-US" sz="9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endParaRPr lang="en-US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endParaRPr lang="en-US" sz="1800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sz="1800" dirty="0"/>
              <a:t>                            </a:t>
            </a:r>
          </a:p>
        </p:txBody>
      </p:sp>
      <p:sp>
        <p:nvSpPr>
          <p:cNvPr id="655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1D93F9F-26A9-4527-B83A-2E74C93A413E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6041"/>
      </p:ext>
    </p:extLst>
  </p:cSld>
  <p:clrMapOvr>
    <a:masterClrMapping/>
  </p:clrMapOvr>
  <p:transition>
    <p:wipe dir="d"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98" decel="1000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98" decel="1000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8" decel="100000" fill="hold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98" decel="100000" fill="hold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98" decel="100000" fill="hold"/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98" decel="100000" fill="hold"/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98" decel="100000" fill="hold"/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6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98" decel="100000" fill="hold"/>
                                        <p:tgtEl>
                                          <p:spTgt spid="56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98" decel="100000" fill="hold"/>
                                        <p:tgtEl>
                                          <p:spTgt spid="56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580" y="489397"/>
            <a:ext cx="6559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Matrix representation</a:t>
            </a:r>
            <a:endParaRPr lang="en-IN" sz="4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8649" y="1825625"/>
            <a:ext cx="10086573" cy="43513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 matrix is an array of numbers as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3X4 matrix. It contains 3 rows and 4 columns. </a:t>
            </a:r>
          </a:p>
          <a:p>
            <a:r>
              <a:rPr lang="en-US" dirty="0" smtClean="0"/>
              <a:t>An m x n matrix contains m rows and n columns.		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197" y="2423404"/>
            <a:ext cx="1904858" cy="16763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15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199" y="533400"/>
            <a:ext cx="10206507" cy="582876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A square matrix will have equal number of rows and columns.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In a square matrix the sum of the diagonal elements is called the character or trace of a matrix denoted by the Greek letter </a:t>
            </a:r>
            <a:r>
              <a:rPr lang="el-GR" sz="2800" dirty="0" smtClean="0"/>
              <a:t>χ</a:t>
            </a: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>
                <a:cs typeface="Tahoma" panose="020B0604030504040204" pitchFamily="34" charset="0"/>
              </a:rPr>
              <a:t>For example, the character of the matrix, </a:t>
            </a:r>
          </a:p>
          <a:p>
            <a:pPr>
              <a:lnSpc>
                <a:spcPct val="80000"/>
              </a:lnSpc>
            </a:pPr>
            <a:endParaRPr lang="en-US" sz="2800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800" dirty="0" smtClean="0">
                <a:cs typeface="Tahoma" panose="020B0604030504040204" pitchFamily="34" charset="0"/>
              </a:rPr>
              <a:t>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800" dirty="0" smtClean="0">
                <a:cs typeface="Tahoma" panose="020B0604030504040204" pitchFamily="34" charset="0"/>
              </a:rPr>
              <a:t>is 10.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2800" dirty="0" smtClean="0">
                <a:cs typeface="Tahoma" panose="020B0604030504040204" pitchFamily="34" charset="0"/>
              </a:rPr>
              <a:t> </a:t>
            </a:r>
            <a:endParaRPr lang="el-GR" sz="2800" dirty="0" smtClean="0"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49" y="2772210"/>
            <a:ext cx="2133441" cy="18287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6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186" y="270456"/>
            <a:ext cx="569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Matrix multiplication</a:t>
            </a:r>
            <a:endParaRPr lang="en-IN" sz="4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8650" y="1825625"/>
            <a:ext cx="11413096" cy="43513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Two matrices can be multiplied only if the number of columns in the first matrix is equal to the number of rows in the second matrix.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Eg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212607"/>
              </p:ext>
            </p:extLst>
          </p:nvPr>
        </p:nvGraphicFramePr>
        <p:xfrm>
          <a:off x="1889975" y="3303431"/>
          <a:ext cx="6096000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Equation" r:id="rId3" imgW="1968500" imgH="723900" progId="">
                  <p:embed/>
                </p:oleObj>
              </mc:Choice>
              <mc:Fallback>
                <p:oleObj name="Equation" r:id="rId3" imgW="1968500" imgH="723900" progId="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975" y="3303431"/>
                        <a:ext cx="6096000" cy="224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5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70456" y="344554"/>
            <a:ext cx="12119020" cy="6513446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The elements in the resultant matrix are obtained as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C11 =a11b11 + a12b21+ a13b31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C12 = a11b12 + a12b22 + a13b32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C21 =  a21b11+ a22b21 + a23b31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………………………………………</a:t>
            </a:r>
            <a:endParaRPr lang="en-US" sz="2800" dirty="0" smtClean="0">
              <a:solidFill>
                <a:srgbClr val="0070C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We cannot find the product if the matrices are interchanged.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It follows that matrix multiplication is not commutative, in general.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 smtClean="0"/>
              <a:t>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8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2502" y="3731654"/>
            <a:ext cx="11979498" cy="2978239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solidFill>
                  <a:srgbClr val="FF66CC"/>
                </a:solidFill>
              </a:rPr>
              <a:t>A square matrix which has non-zero elements only along the diagonal is called a diagonal matrix.</a:t>
            </a:r>
          </a:p>
          <a:p>
            <a:pPr algn="just"/>
            <a:r>
              <a:rPr lang="en-US" dirty="0" smtClean="0">
                <a:solidFill>
                  <a:srgbClr val="FF66CC"/>
                </a:solidFill>
              </a:rPr>
              <a:t>If all the non zero elements of a diagonal matrix are unity, it is called a unit matrix. </a:t>
            </a:r>
          </a:p>
          <a:p>
            <a:pPr algn="just"/>
            <a:r>
              <a:rPr lang="en-US" dirty="0" smtClean="0">
                <a:solidFill>
                  <a:srgbClr val="FF66CC"/>
                </a:solidFill>
              </a:rPr>
              <a:t>The number of rows or columns in a square matrix is called its dimension. </a:t>
            </a:r>
          </a:p>
          <a:p>
            <a:pPr algn="just"/>
            <a:r>
              <a:rPr lang="en-US" dirty="0" smtClean="0">
                <a:solidFill>
                  <a:srgbClr val="FF66CC"/>
                </a:solidFill>
              </a:rPr>
              <a:t>The dimension and the character of a unit matrix will be the same.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83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7" y="1089405"/>
            <a:ext cx="3500372" cy="285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3645" y="4340180"/>
            <a:ext cx="3133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FF0000"/>
                </a:solidFill>
              </a:rPr>
              <a:t>Diagonal matrix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844" y="911918"/>
            <a:ext cx="3605011" cy="3279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3989" y="4456090"/>
            <a:ext cx="22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FF0000"/>
                </a:solidFill>
              </a:rPr>
              <a:t>Unit matrix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65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8649" y="1825625"/>
            <a:ext cx="11425975" cy="43513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FF66CC"/>
                </a:solidFill>
              </a:rPr>
              <a:t>A matrix of the following type, which contains non zero elements only in blocks along the diagonal of the matrix is called a blocked out matrix.</a:t>
            </a:r>
          </a:p>
          <a:p>
            <a:pPr marL="0" indent="0">
              <a:buNone/>
            </a:pPr>
            <a:endParaRPr lang="en-US" dirty="0" smtClean="0">
              <a:solidFill>
                <a:srgbClr val="FF66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670" y="347730"/>
            <a:ext cx="6757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Block-factored matrices</a:t>
            </a:r>
            <a:endParaRPr lang="en-IN" sz="4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352800" y="3568521"/>
            <a:ext cx="2971800" cy="2514600"/>
            <a:chOff x="2112" y="2256"/>
            <a:chExt cx="1872" cy="1584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2112" y="2256"/>
            <a:ext cx="1872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4" name="Equation" r:id="rId3" imgW="660400" imgH="1168400" progId="">
                    <p:embed/>
                  </p:oleObj>
                </mc:Choice>
                <mc:Fallback>
                  <p:oleObj name="Equation" r:id="rId3" imgW="660400" imgH="1168400" progId="">
                    <p:embed/>
                    <p:pic>
                      <p:nvPicPr>
                        <p:cNvPr id="0" name="Picture 1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256"/>
                          <a:ext cx="1872" cy="1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08" y="2832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832" y="235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832" y="316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120" y="3168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3120" y="283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64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2479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2060"/>
                </a:solidFill>
              </a:rPr>
              <a:t>Centre of Symmetry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767685"/>
            <a:ext cx="12003110" cy="4063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66"/>
                </a:solidFill>
              </a:rPr>
              <a:t>A point inside the object, from which lines drawn to opposite directions will meet similar points at the same distance.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FF0066"/>
                </a:solidFill>
              </a:rPr>
              <a:t>            Or</a:t>
            </a:r>
          </a:p>
          <a:p>
            <a:pPr>
              <a:defRPr/>
            </a:pPr>
            <a:r>
              <a:rPr lang="en-US" dirty="0" smtClean="0">
                <a:solidFill>
                  <a:srgbClr val="FF0066"/>
                </a:solidFill>
              </a:rPr>
              <a:t> Reflection with respect to a point give an equivalent configuration ; then it possess the </a:t>
            </a:r>
            <a:r>
              <a:rPr lang="en-US" dirty="0" err="1" smtClean="0">
                <a:solidFill>
                  <a:srgbClr val="FF0066"/>
                </a:solidFill>
              </a:rPr>
              <a:t>centre</a:t>
            </a:r>
            <a:r>
              <a:rPr lang="en-US" dirty="0" smtClean="0">
                <a:solidFill>
                  <a:srgbClr val="FF0066"/>
                </a:solidFill>
              </a:rPr>
              <a:t> of symmetry</a:t>
            </a:r>
          </a:p>
          <a:p>
            <a:pPr>
              <a:defRPr/>
            </a:pPr>
            <a:r>
              <a:rPr lang="en-US" dirty="0" smtClean="0">
                <a:solidFill>
                  <a:srgbClr val="FF0066"/>
                </a:solidFill>
              </a:rPr>
              <a:t>Molecules like N</a:t>
            </a:r>
            <a:r>
              <a:rPr lang="en-US" baseline="-25000" dirty="0" smtClean="0">
                <a:solidFill>
                  <a:srgbClr val="FF0066"/>
                </a:solidFill>
              </a:rPr>
              <a:t>2</a:t>
            </a:r>
            <a:r>
              <a:rPr lang="en-US" dirty="0" smtClean="0">
                <a:solidFill>
                  <a:srgbClr val="FF0066"/>
                </a:solidFill>
              </a:rPr>
              <a:t>F</a:t>
            </a:r>
            <a:r>
              <a:rPr lang="en-US" baseline="-25000" dirty="0" smtClean="0">
                <a:solidFill>
                  <a:srgbClr val="FF0066"/>
                </a:solidFill>
              </a:rPr>
              <a:t>2</a:t>
            </a:r>
            <a:r>
              <a:rPr lang="en-US" dirty="0" smtClean="0">
                <a:solidFill>
                  <a:srgbClr val="FF0066"/>
                </a:solidFill>
              </a:rPr>
              <a:t>, C</a:t>
            </a:r>
            <a:r>
              <a:rPr lang="en-US" baseline="-25000" dirty="0" smtClean="0">
                <a:solidFill>
                  <a:srgbClr val="FF0066"/>
                </a:solidFill>
              </a:rPr>
              <a:t>2</a:t>
            </a:r>
            <a:r>
              <a:rPr lang="en-US" dirty="0" smtClean="0">
                <a:solidFill>
                  <a:srgbClr val="FF0066"/>
                </a:solidFill>
              </a:rPr>
              <a:t>H</a:t>
            </a:r>
            <a:r>
              <a:rPr lang="en-US" baseline="-25000" dirty="0" smtClean="0">
                <a:solidFill>
                  <a:srgbClr val="FF0066"/>
                </a:solidFill>
              </a:rPr>
              <a:t>4</a:t>
            </a:r>
            <a:r>
              <a:rPr lang="en-US" dirty="0" smtClean="0">
                <a:solidFill>
                  <a:srgbClr val="FF0066"/>
                </a:solidFill>
              </a:rPr>
              <a:t>, C</a:t>
            </a:r>
            <a:r>
              <a:rPr lang="en-US" baseline="-25000" dirty="0" smtClean="0">
                <a:solidFill>
                  <a:srgbClr val="FF0066"/>
                </a:solidFill>
              </a:rPr>
              <a:t>2</a:t>
            </a:r>
            <a:r>
              <a:rPr lang="en-US" dirty="0" smtClean="0">
                <a:solidFill>
                  <a:srgbClr val="FF0066"/>
                </a:solidFill>
              </a:rPr>
              <a:t>H</a:t>
            </a:r>
            <a:r>
              <a:rPr lang="en-US" baseline="-25000" dirty="0" smtClean="0">
                <a:solidFill>
                  <a:srgbClr val="FF0066"/>
                </a:solidFill>
              </a:rPr>
              <a:t>6</a:t>
            </a:r>
            <a:r>
              <a:rPr lang="en-US" dirty="0" smtClean="0">
                <a:solidFill>
                  <a:srgbClr val="FF0066"/>
                </a:solidFill>
              </a:rPr>
              <a:t>(Stag), C</a:t>
            </a:r>
            <a:r>
              <a:rPr lang="en-US" baseline="-25000" dirty="0" smtClean="0">
                <a:solidFill>
                  <a:srgbClr val="FF0066"/>
                </a:solidFill>
              </a:rPr>
              <a:t>6</a:t>
            </a:r>
            <a:r>
              <a:rPr lang="en-US" dirty="0" smtClean="0">
                <a:solidFill>
                  <a:srgbClr val="FF0066"/>
                </a:solidFill>
              </a:rPr>
              <a:t>H</a:t>
            </a:r>
            <a:r>
              <a:rPr lang="en-US" baseline="-25000" dirty="0" smtClean="0">
                <a:solidFill>
                  <a:srgbClr val="FF0066"/>
                </a:solidFill>
              </a:rPr>
              <a:t>6</a:t>
            </a:r>
            <a:r>
              <a:rPr lang="en-US" dirty="0" smtClean="0">
                <a:solidFill>
                  <a:srgbClr val="FF0066"/>
                </a:solidFill>
              </a:rPr>
              <a:t>, SF</a:t>
            </a:r>
            <a:r>
              <a:rPr lang="en-US" baseline="-25000" dirty="0" smtClean="0">
                <a:solidFill>
                  <a:srgbClr val="FF0066"/>
                </a:solidFill>
              </a:rPr>
              <a:t>6</a:t>
            </a:r>
            <a:r>
              <a:rPr lang="en-US" dirty="0" smtClean="0">
                <a:solidFill>
                  <a:srgbClr val="FF0066"/>
                </a:solidFill>
              </a:rPr>
              <a:t>,XeF</a:t>
            </a:r>
            <a:r>
              <a:rPr lang="en-US" baseline="-25000" dirty="0" smtClean="0">
                <a:solidFill>
                  <a:srgbClr val="FF0066"/>
                </a:solidFill>
              </a:rPr>
              <a:t>4</a:t>
            </a:r>
            <a:r>
              <a:rPr lang="en-US" dirty="0" smtClean="0">
                <a:solidFill>
                  <a:srgbClr val="FF0066"/>
                </a:solidFill>
              </a:rPr>
              <a:t> have center of symmetry.</a:t>
            </a:r>
          </a:p>
          <a:p>
            <a:pPr>
              <a:defRPr/>
            </a:pPr>
            <a:r>
              <a:rPr lang="en-US" dirty="0" smtClean="0">
                <a:solidFill>
                  <a:srgbClr val="FF0066"/>
                </a:solidFill>
              </a:rPr>
              <a:t>Molecules like CH</a:t>
            </a:r>
            <a:r>
              <a:rPr lang="en-US" baseline="-25000" dirty="0" smtClean="0">
                <a:solidFill>
                  <a:srgbClr val="FF0066"/>
                </a:solidFill>
              </a:rPr>
              <a:t>4</a:t>
            </a:r>
            <a:r>
              <a:rPr lang="en-US" dirty="0" smtClean="0">
                <a:solidFill>
                  <a:srgbClr val="FF0066"/>
                </a:solidFill>
              </a:rPr>
              <a:t>, H</a:t>
            </a:r>
            <a:r>
              <a:rPr lang="en-US" baseline="-25000" dirty="0" smtClean="0">
                <a:solidFill>
                  <a:srgbClr val="FF0066"/>
                </a:solidFill>
              </a:rPr>
              <a:t>2</a:t>
            </a:r>
            <a:r>
              <a:rPr lang="en-US" dirty="0" smtClean="0">
                <a:solidFill>
                  <a:srgbClr val="FF0066"/>
                </a:solidFill>
              </a:rPr>
              <a:t>O, NH</a:t>
            </a:r>
            <a:r>
              <a:rPr lang="en-US" baseline="-25000" dirty="0" smtClean="0">
                <a:solidFill>
                  <a:srgbClr val="FF0066"/>
                </a:solidFill>
              </a:rPr>
              <a:t>3</a:t>
            </a:r>
            <a:r>
              <a:rPr lang="en-US" dirty="0" smtClean="0">
                <a:solidFill>
                  <a:srgbClr val="FF0066"/>
                </a:solidFill>
              </a:rPr>
              <a:t>, BF</a:t>
            </a:r>
            <a:r>
              <a:rPr lang="en-US" baseline="-25000" dirty="0" smtClean="0">
                <a:solidFill>
                  <a:srgbClr val="FF0066"/>
                </a:solidFill>
              </a:rPr>
              <a:t>3</a:t>
            </a:r>
            <a:r>
              <a:rPr lang="en-US" dirty="0" smtClean="0">
                <a:solidFill>
                  <a:srgbClr val="FF0066"/>
                </a:solidFill>
              </a:rPr>
              <a:t>have no center of symmetry.</a:t>
            </a:r>
          </a:p>
          <a:p>
            <a:pPr>
              <a:defRPr/>
            </a:pPr>
            <a:r>
              <a:rPr lang="en-US" dirty="0" smtClean="0">
                <a:solidFill>
                  <a:srgbClr val="FF0066"/>
                </a:solidFill>
              </a:rPr>
              <a:t>The inversion operation </a:t>
            </a:r>
            <a:r>
              <a:rPr lang="en-US" i="1" dirty="0" err="1" smtClean="0">
                <a:solidFill>
                  <a:srgbClr val="FF0066"/>
                </a:solidFill>
              </a:rPr>
              <a:t>i</a:t>
            </a:r>
            <a:r>
              <a:rPr lang="en-US" i="1" dirty="0" smtClean="0">
                <a:solidFill>
                  <a:srgbClr val="FF0066"/>
                </a:solidFill>
              </a:rPr>
              <a:t> </a:t>
            </a:r>
            <a:r>
              <a:rPr lang="en-US" dirty="0" smtClean="0">
                <a:solidFill>
                  <a:srgbClr val="FF0066"/>
                </a:solidFill>
              </a:rPr>
              <a:t> transforms a point (</a:t>
            </a:r>
            <a:r>
              <a:rPr lang="en-US" dirty="0" err="1" smtClean="0">
                <a:solidFill>
                  <a:srgbClr val="FF0066"/>
                </a:solidFill>
              </a:rPr>
              <a:t>x,y,z</a:t>
            </a:r>
            <a:r>
              <a:rPr lang="en-US" dirty="0" smtClean="0">
                <a:solidFill>
                  <a:srgbClr val="FF0066"/>
                </a:solidFill>
              </a:rPr>
              <a:t>) into (-x,-y,-z).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7"/>
          <a:stretch/>
        </p:blipFill>
        <p:spPr>
          <a:xfrm>
            <a:off x="1378424" y="4735773"/>
            <a:ext cx="8475259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381000"/>
            <a:ext cx="12192000" cy="634177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set of matrices all of which are blocked out in the same way is called block-factored matrices.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Each of the blocks in a block factored matrix will behave as an individual matrix.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For example, the above five-dimensional matrix behaves as a one dimensional matrix and two 2-dimenional matrices.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Hence to find the product of two block factored matrices, it is sufficient to multiply only between the respective blocks. The product matrix will also be similarly blocked out.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20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5467" y="184820"/>
            <a:ext cx="10704758" cy="806853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Simultaneous equations as matrix products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68040" y="1233198"/>
            <a:ext cx="11923959" cy="3982746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A single column matrix represents a vector</a:t>
            </a:r>
          </a:p>
          <a:p>
            <a:r>
              <a:rPr lang="en-US" dirty="0" smtClean="0">
                <a:solidFill>
                  <a:srgbClr val="6666FF"/>
                </a:solidFill>
              </a:rPr>
              <a:t>One of the important aspect of matrix multiplication is that simultaneous equations can be expressed as matrix products. </a:t>
            </a:r>
          </a:p>
          <a:p>
            <a:r>
              <a:rPr lang="en-US" dirty="0" smtClean="0">
                <a:solidFill>
                  <a:srgbClr val="6666FF"/>
                </a:solidFill>
              </a:rPr>
              <a:t>For example, the simultaneous equations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0" y="2715504"/>
            <a:ext cx="2653585" cy="12421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191000"/>
            <a:ext cx="788670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Can be expressed as the following matrix product</a:t>
            </a:r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  <a:b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en-US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413" y="4800639"/>
            <a:ext cx="3047773" cy="22097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72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88900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Matrix or Group Representation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 bwMode="auto">
          <a:xfrm>
            <a:off x="-88900" y="1622425"/>
            <a:ext cx="12192000" cy="43513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dirty="0" smtClean="0">
                <a:solidFill>
                  <a:srgbClr val="6666FF"/>
                </a:solidFill>
              </a:rPr>
              <a:t>Matrices can be used to represent symmetry operations, </a:t>
            </a:r>
            <a:r>
              <a:rPr lang="en-US" dirty="0" err="1" smtClean="0">
                <a:solidFill>
                  <a:srgbClr val="6666FF"/>
                </a:solidFill>
              </a:rPr>
              <a:t>i.e.,elements</a:t>
            </a:r>
            <a:r>
              <a:rPr lang="en-US" dirty="0" smtClean="0">
                <a:solidFill>
                  <a:srgbClr val="6666FF"/>
                </a:solidFill>
              </a:rPr>
              <a:t> of a group.</a:t>
            </a:r>
          </a:p>
          <a:p>
            <a:pPr algn="just"/>
            <a:r>
              <a:rPr lang="en-US" dirty="0" smtClean="0">
                <a:solidFill>
                  <a:srgbClr val="6666FF"/>
                </a:solidFill>
              </a:rPr>
              <a:t>Let us take that ,in general, a symmetry operation transforms a point (</a:t>
            </a:r>
            <a:r>
              <a:rPr lang="en-US" dirty="0" err="1" smtClean="0">
                <a:solidFill>
                  <a:srgbClr val="6666FF"/>
                </a:solidFill>
              </a:rPr>
              <a:t>x,y,z</a:t>
            </a:r>
            <a:r>
              <a:rPr lang="en-US" dirty="0" smtClean="0">
                <a:solidFill>
                  <a:srgbClr val="6666FF"/>
                </a:solidFill>
              </a:rPr>
              <a:t>) into (x’, y’, z’)</a:t>
            </a:r>
            <a:r>
              <a:rPr lang="en-US" dirty="0">
                <a:solidFill>
                  <a:srgbClr val="6666FF"/>
                </a:solidFill>
              </a:rPr>
              <a:t> </a:t>
            </a:r>
            <a:endParaRPr lang="en-US" dirty="0" smtClean="0">
              <a:solidFill>
                <a:srgbClr val="6666FF"/>
              </a:solidFill>
            </a:endParaRPr>
          </a:p>
          <a:p>
            <a:pPr algn="just"/>
            <a:r>
              <a:rPr lang="en-US" dirty="0" smtClean="0">
                <a:solidFill>
                  <a:srgbClr val="6666FF"/>
                </a:solidFill>
              </a:rPr>
              <a:t>We </a:t>
            </a:r>
            <a:r>
              <a:rPr lang="en-US" dirty="0">
                <a:solidFill>
                  <a:srgbClr val="6666FF"/>
                </a:solidFill>
              </a:rPr>
              <a:t>know that inversion transforms a point (</a:t>
            </a:r>
            <a:r>
              <a:rPr lang="en-US" dirty="0" err="1">
                <a:solidFill>
                  <a:srgbClr val="6666FF"/>
                </a:solidFill>
              </a:rPr>
              <a:t>x,y,z</a:t>
            </a:r>
            <a:r>
              <a:rPr lang="en-US" dirty="0">
                <a:solidFill>
                  <a:srgbClr val="6666FF"/>
                </a:solidFill>
              </a:rPr>
              <a:t>) into (-x,-y,-z). </a:t>
            </a:r>
          </a:p>
          <a:p>
            <a:pPr marL="0" indent="0" algn="just">
              <a:buNone/>
            </a:pPr>
            <a:endParaRPr lang="en-US" dirty="0" smtClean="0">
              <a:solidFill>
                <a:srgbClr val="6666FF"/>
              </a:solidFill>
            </a:endParaRPr>
          </a:p>
        </p:txBody>
      </p:sp>
      <p:sp>
        <p:nvSpPr>
          <p:cNvPr id="839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AD8FDB3-3694-4A96-B26F-27AE371D7C2D}" type="slidenum">
              <a:rPr lang="en-US"/>
              <a:pPr/>
              <a:t>42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269" y="3897917"/>
            <a:ext cx="3098061" cy="185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11889" y="1053295"/>
            <a:ext cx="12303889" cy="5804705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66CC"/>
                </a:solidFill>
              </a:rPr>
              <a:t>The C</a:t>
            </a:r>
            <a:r>
              <a:rPr lang="en-US" sz="1800" dirty="0" smtClean="0">
                <a:solidFill>
                  <a:srgbClr val="FF66CC"/>
                </a:solidFill>
              </a:rPr>
              <a:t>2</a:t>
            </a:r>
            <a:r>
              <a:rPr lang="en-US" sz="2400" dirty="0" smtClean="0">
                <a:solidFill>
                  <a:srgbClr val="FF66CC"/>
                </a:solidFill>
              </a:rPr>
              <a:t>v</a:t>
            </a:r>
            <a:r>
              <a:rPr lang="en-US" dirty="0" smtClean="0">
                <a:solidFill>
                  <a:srgbClr val="FF66CC"/>
                </a:solidFill>
              </a:rPr>
              <a:t> point group has E,C</a:t>
            </a:r>
            <a:r>
              <a:rPr lang="en-US" sz="2000" dirty="0" smtClean="0">
                <a:solidFill>
                  <a:srgbClr val="FF66CC"/>
                </a:solidFill>
              </a:rPr>
              <a:t>2</a:t>
            </a:r>
            <a:r>
              <a:rPr lang="en-US" dirty="0" smtClean="0">
                <a:solidFill>
                  <a:srgbClr val="FF66CC"/>
                </a:solidFill>
              </a:rPr>
              <a:t>,</a:t>
            </a:r>
            <a:r>
              <a:rPr lang="el-GR" dirty="0" smtClean="0">
                <a:solidFill>
                  <a:srgbClr val="FF66CC"/>
                </a:solidFill>
              </a:rPr>
              <a:t>σ</a:t>
            </a:r>
            <a:r>
              <a:rPr lang="en-US" sz="1800" dirty="0" smtClean="0">
                <a:solidFill>
                  <a:srgbClr val="FF66CC"/>
                </a:solidFill>
              </a:rPr>
              <a:t>v</a:t>
            </a:r>
            <a:r>
              <a:rPr lang="en-US" dirty="0" smtClean="0">
                <a:solidFill>
                  <a:srgbClr val="FF66CC"/>
                </a:solidFill>
              </a:rPr>
              <a:t> and </a:t>
            </a:r>
            <a:r>
              <a:rPr lang="el-GR" dirty="0" smtClean="0">
                <a:solidFill>
                  <a:srgbClr val="FF66CC"/>
                </a:solidFill>
              </a:rPr>
              <a:t>σ</a:t>
            </a:r>
            <a:r>
              <a:rPr lang="en-US" sz="2000" dirty="0" err="1" smtClean="0">
                <a:solidFill>
                  <a:srgbClr val="FF66CC"/>
                </a:solidFill>
              </a:rPr>
              <a:t>v</a:t>
            </a:r>
            <a:r>
              <a:rPr lang="en-US" dirty="0" err="1" smtClean="0">
                <a:solidFill>
                  <a:srgbClr val="FF66CC"/>
                </a:solidFill>
              </a:rPr>
              <a:t>’as</a:t>
            </a:r>
            <a:r>
              <a:rPr lang="en-US" dirty="0" smtClean="0">
                <a:solidFill>
                  <a:srgbClr val="FF66CC"/>
                </a:solidFill>
              </a:rPr>
              <a:t> the elements. The respective matrices will be as follows.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algn="just">
              <a:defRPr/>
            </a:pPr>
            <a:r>
              <a:rPr lang="en-US" dirty="0" smtClean="0">
                <a:solidFill>
                  <a:srgbClr val="FF66CC"/>
                </a:solidFill>
              </a:rPr>
              <a:t>All these can be blocked out similarly.  Hence they form a set of block factored matrices.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5" y="2335826"/>
            <a:ext cx="8088932" cy="1643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8896"/>
            <a:ext cx="8757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6666FF"/>
                </a:solidFill>
              </a:rPr>
              <a:t>Matrix representation of C</a:t>
            </a:r>
            <a:r>
              <a:rPr lang="en-US" sz="4000" b="1" u="sng" baseline="-25000" dirty="0" smtClean="0">
                <a:solidFill>
                  <a:srgbClr val="6666FF"/>
                </a:solidFill>
              </a:rPr>
              <a:t>2v</a:t>
            </a:r>
            <a:r>
              <a:rPr lang="en-US" sz="4000" b="1" u="sng" dirty="0" smtClean="0">
                <a:solidFill>
                  <a:srgbClr val="6666FF"/>
                </a:solidFill>
              </a:rPr>
              <a:t> point </a:t>
            </a:r>
            <a:r>
              <a:rPr lang="en-US" sz="4000" b="1" u="sng" dirty="0">
                <a:solidFill>
                  <a:srgbClr val="6666FF"/>
                </a:solidFill>
              </a:rPr>
              <a:t>group</a:t>
            </a:r>
            <a:endParaRPr lang="en-IN" sz="4000" b="1" u="sng" dirty="0">
              <a:solidFill>
                <a:srgbClr val="6666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43</a:t>
            </a:fld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6223378" y="178785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xz</a:t>
            </a:r>
            <a:endParaRPr lang="en-IN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8259170" y="173554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baseline="-25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IN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endParaRPr lang="en-IN" baseline="-25000" dirty="0"/>
          </a:p>
        </p:txBody>
      </p:sp>
    </p:spTree>
    <p:extLst>
      <p:ext uri="{BB962C8B-B14F-4D97-AF65-F5344CB8AC3E}">
        <p14:creationId xmlns:p14="http://schemas.microsoft.com/office/powerpoint/2010/main" val="1346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7" y="252638"/>
            <a:ext cx="9405842" cy="2490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172" y="5892800"/>
            <a:ext cx="8676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>
                <a:solidFill>
                  <a:srgbClr val="7030A0"/>
                </a:solidFill>
              </a:rPr>
              <a:t>Do the remaining exercises?????????????????????</a:t>
            </a:r>
            <a:endParaRPr lang="en-IN" sz="32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5079">
            <a:off x="649605" y="3027895"/>
            <a:ext cx="7594254" cy="26898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65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43" y="715166"/>
            <a:ext cx="120468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It can also be seen that any two of these matrices combine just as the respective elements combine. Such a set of matrices is known as a group or matrix representation.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Here we get a set of three dimensional matrices because we have started with a coordinate point. The dimension of the matrix representation will depend upon the number of points we </a:t>
            </a:r>
            <a:r>
              <a:rPr lang="en-US" sz="3200" dirty="0" smtClean="0">
                <a:solidFill>
                  <a:srgbClr val="7030A0"/>
                </a:solidFill>
              </a:rPr>
              <a:t>have selected.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If we use three coordinate points of water molecule, a nine dimensional matrix representation can be set.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7030A0"/>
                </a:solidFill>
              </a:rPr>
              <a:t>The three points in the water molecule are defined by the coordinates (x1,y1,z1), (x2,y2,z2) and (x3,y3,z3) </a:t>
            </a:r>
            <a:endParaRPr lang="en-IN" sz="3200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18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13" b="19786"/>
          <a:stretch/>
        </p:blipFill>
        <p:spPr>
          <a:xfrm>
            <a:off x="1902561" y="349250"/>
            <a:ext cx="7778468" cy="60214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46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9608022" y="4230806"/>
            <a:ext cx="54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y</a:t>
            </a:r>
            <a:r>
              <a:rPr lang="en-IN" b="1" baseline="-25000" dirty="0" smtClean="0"/>
              <a:t>1</a:t>
            </a:r>
            <a:endParaRPr lang="en-IN" b="1" baseline="-25000" dirty="0"/>
          </a:p>
        </p:txBody>
      </p:sp>
    </p:spTree>
    <p:extLst>
      <p:ext uri="{BB962C8B-B14F-4D97-AF65-F5344CB8AC3E}">
        <p14:creationId xmlns:p14="http://schemas.microsoft.com/office/powerpoint/2010/main" val="23402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284" y="449720"/>
            <a:ext cx="11785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7030A0"/>
                </a:solidFill>
              </a:rPr>
              <a:t> Let the coordinates transform in to</a:t>
            </a:r>
            <a:r>
              <a:rPr lang="en-US" sz="3200" dirty="0" smtClean="0">
                <a:solidFill>
                  <a:srgbClr val="7030A0"/>
                </a:solidFill>
              </a:rPr>
              <a:t>(x1’,y1’,z1’), </a:t>
            </a:r>
            <a:r>
              <a:rPr lang="en-US" sz="3200" dirty="0">
                <a:solidFill>
                  <a:srgbClr val="7030A0"/>
                </a:solidFill>
              </a:rPr>
              <a:t>(</a:t>
            </a:r>
            <a:r>
              <a:rPr lang="en-US" sz="3200" dirty="0" smtClean="0">
                <a:solidFill>
                  <a:srgbClr val="7030A0"/>
                </a:solidFill>
              </a:rPr>
              <a:t>x2’,y2’,z2’) </a:t>
            </a:r>
            <a:r>
              <a:rPr lang="en-US" sz="3200" dirty="0">
                <a:solidFill>
                  <a:srgbClr val="7030A0"/>
                </a:solidFill>
              </a:rPr>
              <a:t>and (</a:t>
            </a:r>
            <a:r>
              <a:rPr lang="en-US" sz="3200" dirty="0" smtClean="0">
                <a:solidFill>
                  <a:srgbClr val="7030A0"/>
                </a:solidFill>
              </a:rPr>
              <a:t>x3’,y3’,z3’) during a symmetry operation.</a:t>
            </a:r>
            <a:endParaRPr lang="en-IN" sz="3200" dirty="0">
              <a:solidFill>
                <a:srgbClr val="7030A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7030A0"/>
                </a:solidFill>
              </a:rPr>
              <a:t>  The matrix product for the identity operation (E) is,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" r="45211" b="36636"/>
          <a:stretch/>
        </p:blipFill>
        <p:spPr>
          <a:xfrm>
            <a:off x="2970913" y="2281199"/>
            <a:ext cx="5306096" cy="42592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05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rgbClr val="7030A0"/>
                </a:solidFill>
              </a:rPr>
              <a:t>When the molecule subject to </a:t>
            </a:r>
            <a:r>
              <a:rPr lang="en-IN" sz="3600" b="1" dirty="0" smtClean="0">
                <a:solidFill>
                  <a:srgbClr val="FF0000"/>
                </a:solidFill>
              </a:rPr>
              <a:t>C</a:t>
            </a:r>
            <a:r>
              <a:rPr lang="en-IN" sz="3600" b="1" baseline="-25000" dirty="0" smtClean="0">
                <a:solidFill>
                  <a:srgbClr val="FF0000"/>
                </a:solidFill>
              </a:rPr>
              <a:t>2</a:t>
            </a:r>
            <a:r>
              <a:rPr lang="en-IN" sz="3600" b="1" dirty="0" smtClean="0">
                <a:solidFill>
                  <a:srgbClr val="FF0000"/>
                </a:solidFill>
              </a:rPr>
              <a:t> operation</a:t>
            </a:r>
            <a:r>
              <a:rPr lang="en-IN" sz="2800" dirty="0" smtClean="0">
                <a:solidFill>
                  <a:srgbClr val="7030A0"/>
                </a:solidFill>
              </a:rPr>
              <a:t>, Hydrogen atoms A and B get exchanged and hence x1,y1,z1 changed to x3,y3,z3 and </a:t>
            </a:r>
            <a:r>
              <a:rPr lang="en-IN" sz="2800" dirty="0" err="1" smtClean="0">
                <a:solidFill>
                  <a:srgbClr val="7030A0"/>
                </a:solidFill>
              </a:rPr>
              <a:t>viceversa</a:t>
            </a:r>
            <a:r>
              <a:rPr lang="en-IN" sz="2800" dirty="0" smtClean="0">
                <a:solidFill>
                  <a:srgbClr val="7030A0"/>
                </a:solidFill>
              </a:rPr>
              <a:t>. The direction of x and y coordinates also changes </a:t>
            </a:r>
          </a:p>
          <a:p>
            <a:pPr algn="just"/>
            <a:r>
              <a:rPr lang="en-IN" sz="2800" dirty="0" err="1" smtClean="0">
                <a:solidFill>
                  <a:srgbClr val="7030A0"/>
                </a:solidFill>
              </a:rPr>
              <a:t>Ie</a:t>
            </a:r>
            <a:r>
              <a:rPr lang="en-IN" sz="2800" dirty="0" smtClean="0">
                <a:solidFill>
                  <a:srgbClr val="7030A0"/>
                </a:solidFill>
              </a:rPr>
              <a:t>, x1 to –x3, y1 to –y3 and z1 to z3.</a:t>
            </a:r>
          </a:p>
          <a:p>
            <a:pPr algn="just"/>
            <a:r>
              <a:rPr lang="en-IN" sz="2800" dirty="0">
                <a:solidFill>
                  <a:srgbClr val="7030A0"/>
                </a:solidFill>
              </a:rPr>
              <a:t> </a:t>
            </a:r>
            <a:r>
              <a:rPr lang="en-IN" sz="2800" dirty="0" smtClean="0">
                <a:solidFill>
                  <a:srgbClr val="7030A0"/>
                </a:solidFill>
              </a:rPr>
              <a:t>    x2 to –x2, y2 to –y2 and z2 to z2</a:t>
            </a:r>
          </a:p>
          <a:p>
            <a:pPr algn="just"/>
            <a:r>
              <a:rPr lang="en-IN" sz="2800" dirty="0">
                <a:solidFill>
                  <a:srgbClr val="7030A0"/>
                </a:solidFill>
              </a:rPr>
              <a:t> </a:t>
            </a:r>
            <a:r>
              <a:rPr lang="en-IN" sz="2800" dirty="0" smtClean="0">
                <a:solidFill>
                  <a:srgbClr val="7030A0"/>
                </a:solidFill>
              </a:rPr>
              <a:t>                   and </a:t>
            </a:r>
          </a:p>
          <a:p>
            <a:pPr algn="just"/>
            <a:r>
              <a:rPr lang="en-IN" sz="2800" dirty="0" smtClean="0">
                <a:solidFill>
                  <a:srgbClr val="7030A0"/>
                </a:solidFill>
              </a:rPr>
              <a:t>        x3 to –x1, y3 to –y1 and z3 to z1 </a:t>
            </a:r>
            <a:endParaRPr lang="en-IN" sz="28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77" t="16805" r="21060" b="33955"/>
          <a:stretch/>
        </p:blipFill>
        <p:spPr>
          <a:xfrm>
            <a:off x="5778142" y="2635697"/>
            <a:ext cx="6027312" cy="33098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48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08" y="3643952"/>
            <a:ext cx="3435715" cy="2660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6656" y="525438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y</a:t>
            </a:r>
            <a:r>
              <a:rPr lang="en-IN" b="1" baseline="-25000" dirty="0" smtClean="0"/>
              <a:t>1</a:t>
            </a:r>
            <a:endParaRPr lang="en-IN" b="1" baseline="-25000" dirty="0"/>
          </a:p>
        </p:txBody>
      </p:sp>
    </p:spTree>
    <p:extLst>
      <p:ext uri="{BB962C8B-B14F-4D97-AF65-F5344CB8AC3E}">
        <p14:creationId xmlns:p14="http://schemas.microsoft.com/office/powerpoint/2010/main" val="31647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9924"/>
            <a:ext cx="1230316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 smtClean="0">
                <a:solidFill>
                  <a:srgbClr val="00B050"/>
                </a:solidFill>
              </a:rPr>
              <a:t>If the operation</a:t>
            </a:r>
            <a:r>
              <a:rPr lang="el-GR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performed H</a:t>
            </a:r>
            <a:r>
              <a:rPr lang="en-US" sz="25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</a:t>
            </a:r>
            <a:r>
              <a:rPr lang="en-US" sz="25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get exchanged. 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X and Z coordinates remains unchanged while Y coordinate changed to -Y </a:t>
            </a:r>
            <a:r>
              <a:rPr lang="en-IN" dirty="0" smtClean="0"/>
              <a:t> 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28" t="19006" r="10668" b="18724"/>
          <a:stretch/>
        </p:blipFill>
        <p:spPr>
          <a:xfrm rot="229901">
            <a:off x="369643" y="1776517"/>
            <a:ext cx="6516710" cy="42757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49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105" y="1360807"/>
            <a:ext cx="3495084" cy="2706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73300" y="297521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y</a:t>
            </a:r>
            <a:r>
              <a:rPr lang="en-IN" b="1" baseline="-25000" dirty="0" smtClean="0"/>
              <a:t>1</a:t>
            </a:r>
            <a:endParaRPr lang="en-IN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052179" y="5459104"/>
            <a:ext cx="1060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Z1 to Z3</a:t>
            </a:r>
          </a:p>
          <a:p>
            <a:r>
              <a:rPr lang="en-IN" dirty="0" smtClean="0"/>
              <a:t>X1 to X3</a:t>
            </a:r>
          </a:p>
          <a:p>
            <a:r>
              <a:rPr lang="en-IN" dirty="0" smtClean="0"/>
              <a:t>Y1 to –Y3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9266829" y="5431809"/>
            <a:ext cx="1060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Z3 to Z1</a:t>
            </a:r>
          </a:p>
          <a:p>
            <a:r>
              <a:rPr lang="en-IN" dirty="0" smtClean="0"/>
              <a:t>X3 to X1</a:t>
            </a:r>
          </a:p>
          <a:p>
            <a:r>
              <a:rPr lang="en-IN" dirty="0" smtClean="0"/>
              <a:t>Y3 to –Y1</a:t>
            </a:r>
          </a:p>
          <a:p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10563367" y="5445457"/>
            <a:ext cx="1060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X2 to X2</a:t>
            </a:r>
          </a:p>
          <a:p>
            <a:r>
              <a:rPr lang="en-IN" dirty="0" smtClean="0"/>
              <a:t>Z2 to Z2</a:t>
            </a:r>
          </a:p>
          <a:p>
            <a:r>
              <a:rPr lang="en-IN" dirty="0" smtClean="0"/>
              <a:t>Y2 to –Y2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12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5659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70C0"/>
                </a:solidFill>
              </a:rPr>
              <a:t>Plane of Symmetry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0" y="759753"/>
            <a:ext cx="11563350" cy="50323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A plane which divides the object into two equal halves such that one half is the exact mirror image of the other half.</a:t>
            </a:r>
          </a:p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                    Or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Reflection with respect to a plane gives an equivalent configuration, then it possesses a plane of symmetry.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Molecules having plane of symmetry are water (2), Ammonia (3), BF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 (4) XeF</a:t>
            </a:r>
            <a:r>
              <a:rPr lang="en-US" sz="2800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 (5), ethane(stag) (3), ethane(</a:t>
            </a:r>
            <a:r>
              <a:rPr lang="en-US" sz="2800" dirty="0" err="1" smtClean="0">
                <a:solidFill>
                  <a:srgbClr val="FF0000"/>
                </a:solidFill>
              </a:rPr>
              <a:t>ecl</a:t>
            </a:r>
            <a:r>
              <a:rPr lang="en-US" sz="2800" dirty="0" smtClean="0">
                <a:solidFill>
                  <a:srgbClr val="FF0000"/>
                </a:solidFill>
              </a:rPr>
              <a:t>) (4), benzene (7), </a:t>
            </a:r>
            <a:r>
              <a:rPr lang="en-US" sz="2800" dirty="0" err="1" smtClean="0">
                <a:solidFill>
                  <a:srgbClr val="FF0000"/>
                </a:solidFill>
              </a:rPr>
              <a:t>ethene</a:t>
            </a:r>
            <a:r>
              <a:rPr lang="en-US" sz="2800" dirty="0" smtClean="0">
                <a:solidFill>
                  <a:srgbClr val="FF0000"/>
                </a:solidFill>
              </a:rPr>
              <a:t> (3), CH</a:t>
            </a:r>
            <a:r>
              <a:rPr lang="en-US" sz="2800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 ( 6), SF</a:t>
            </a:r>
            <a:r>
              <a:rPr lang="en-US" sz="2800" baseline="-25000" dirty="0" smtClean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 (9) and </a:t>
            </a:r>
            <a:r>
              <a:rPr lang="en-US" sz="2800" dirty="0" err="1" smtClean="0">
                <a:solidFill>
                  <a:srgbClr val="FF0000"/>
                </a:solidFill>
              </a:rPr>
              <a:t>HCl</a:t>
            </a:r>
            <a:r>
              <a:rPr lang="en-US" sz="2800" dirty="0" smtClean="0">
                <a:solidFill>
                  <a:srgbClr val="FF0000"/>
                </a:solidFill>
              </a:rPr>
              <a:t> (infinity) 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Molecules having no plane of symmetry are H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O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CHClBrI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CHClBr-CClBrI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97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3">
            <a:off x="-576577" y="1426619"/>
            <a:ext cx="7742267" cy="4758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02" y="430994"/>
            <a:ext cx="1208479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 smtClean="0">
                <a:solidFill>
                  <a:srgbClr val="00B050"/>
                </a:solidFill>
              </a:rPr>
              <a:t>If the operation</a:t>
            </a:r>
            <a:r>
              <a:rPr lang="el-GR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performed H</a:t>
            </a:r>
            <a:r>
              <a:rPr lang="en-US" sz="25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</a:t>
            </a:r>
            <a:r>
              <a:rPr lang="en-US" sz="2500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remains as such. 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Y and Z coordinates remains unchanged while X coordinate changed to -X 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50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332" y="1347159"/>
            <a:ext cx="3495084" cy="270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3175" y="297521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y</a:t>
            </a:r>
            <a:r>
              <a:rPr lang="en-IN" b="1" baseline="-25000" dirty="0" smtClean="0"/>
              <a:t>1</a:t>
            </a:r>
            <a:endParaRPr lang="en-IN" b="1" baseline="-25000" dirty="0"/>
          </a:p>
        </p:txBody>
      </p:sp>
    </p:spTree>
    <p:extLst>
      <p:ext uri="{BB962C8B-B14F-4D97-AF65-F5344CB8AC3E}">
        <p14:creationId xmlns:p14="http://schemas.microsoft.com/office/powerpoint/2010/main" val="16741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396"/>
            <a:ext cx="1209923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3200" dirty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rgbClr val="FF0000"/>
                </a:solidFill>
              </a:rPr>
              <a:t>The dimension and complexity of the matrices in a group representation </a:t>
            </a:r>
          </a:p>
          <a:p>
            <a:pPr algn="just"/>
            <a:r>
              <a:rPr lang="en-IN" sz="2800" dirty="0" smtClean="0">
                <a:solidFill>
                  <a:srgbClr val="FF0000"/>
                </a:solidFill>
              </a:rPr>
              <a:t>     will depend upon the system we take as the basis.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IN" sz="2800" dirty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rgbClr val="FF0000"/>
                </a:solidFill>
              </a:rPr>
              <a:t>A blocked-out matrix can be taken as independent matrices of smaller dimensions. The Procedure of conversion of a matrix of larger dimension in to smaller dimensional  matrices is called </a:t>
            </a:r>
            <a:r>
              <a:rPr lang="en-IN" sz="2800" b="1" dirty="0" smtClean="0">
                <a:solidFill>
                  <a:srgbClr val="6666FF"/>
                </a:solidFill>
              </a:rPr>
              <a:t>reduction.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IN" sz="2800" b="1" dirty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rgbClr val="FF0000"/>
                </a:solidFill>
              </a:rPr>
              <a:t>If the matrices of a group representation can be reduced to smaller dimensional matrices, such a representation is called </a:t>
            </a:r>
            <a:r>
              <a:rPr lang="en-IN" sz="2800" b="1" dirty="0" smtClean="0">
                <a:solidFill>
                  <a:srgbClr val="6666FF"/>
                </a:solidFill>
              </a:rPr>
              <a:t>reducible representations.</a:t>
            </a:r>
          </a:p>
          <a:p>
            <a:pPr algn="just"/>
            <a:endParaRPr lang="en-IN" sz="2800" b="1" dirty="0" smtClean="0">
              <a:solidFill>
                <a:srgbClr val="FF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2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026" y="304800"/>
            <a:ext cx="11834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dirty="0" smtClean="0">
                <a:solidFill>
                  <a:srgbClr val="FF0000"/>
                </a:solidFill>
              </a:rPr>
              <a:t> The three dimensional matrix representation given above contains block factored matrices as: 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2610"/>
            <a:ext cx="2511251" cy="3021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456" y="1759300"/>
            <a:ext cx="2814045" cy="3051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53" y="1780664"/>
            <a:ext cx="2855740" cy="3226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953" y="1617189"/>
            <a:ext cx="2921047" cy="33861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89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135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rgbClr val="FF0000"/>
                </a:solidFill>
              </a:rPr>
              <a:t>This matrix representation can split in to three one –dimensional representations : </a:t>
            </a:r>
            <a:endParaRPr lang="en-IN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99133"/>
              </p:ext>
            </p:extLst>
          </p:nvPr>
        </p:nvGraphicFramePr>
        <p:xfrm>
          <a:off x="443237" y="1505987"/>
          <a:ext cx="10966291" cy="3025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2186"/>
                <a:gridCol w="1177589"/>
                <a:gridCol w="1324786"/>
                <a:gridCol w="1251188"/>
                <a:gridCol w="1810542"/>
              </a:tblGrid>
              <a:tr h="700931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I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IN" sz="3200" b="1" baseline="-25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3200" b="1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32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l-GR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en-US" sz="32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n-US" sz="32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kumimoji="0" lang="en-US" sz="3200" b="1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713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one dimensional representation</a:t>
                      </a:r>
                      <a:endParaRPr lang="en-IN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713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r>
                        <a:rPr lang="en-IN" sz="24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one dimensional representation</a:t>
                      </a:r>
                      <a:endParaRPr lang="en-IN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4713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 one dimensional representation</a:t>
                      </a:r>
                      <a:endParaRPr lang="en-IN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endParaRPr lang="en-IN" sz="2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4845339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FF66CC"/>
                </a:solidFill>
              </a:rPr>
              <a:t>We are getting only one-dimensional representations since x, y and z coordinates transform independently. 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</a:rPr>
              <a:t>If any two coordinates mix up , the IR will be two dimensional.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</a:rPr>
              <a:t>If three coordinates mix up, the IR will be three dimensional.</a:t>
            </a:r>
            <a:endParaRPr lang="en-IN" sz="2400" dirty="0">
              <a:solidFill>
                <a:srgbClr val="FF66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79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9246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IN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representations can be reduced to smaller dimensions through   similarity      transformation and if the group representations which cannot be reduced further are known as </a:t>
            </a:r>
            <a:r>
              <a:rPr lang="en-IN" sz="28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irreducible representations (IRs)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three one dimensional representations obtained in C</a:t>
            </a:r>
            <a:r>
              <a:rPr lang="en-IN" sz="2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group are IRs.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I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539" y="2181528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rgbClr val="0070C0"/>
                </a:solidFill>
              </a:rPr>
              <a:t>We are getting only one-dimensional representations since x, y and z coordinates </a:t>
            </a:r>
          </a:p>
          <a:p>
            <a:pPr algn="just"/>
            <a:r>
              <a:rPr lang="en-IN" sz="2800" dirty="0" smtClean="0">
                <a:solidFill>
                  <a:srgbClr val="0070C0"/>
                </a:solidFill>
              </a:rPr>
              <a:t>transform independently. </a:t>
            </a:r>
          </a:p>
          <a:p>
            <a:pPr algn="just"/>
            <a:r>
              <a:rPr lang="en-IN" sz="2800" dirty="0" smtClean="0">
                <a:solidFill>
                  <a:srgbClr val="0070C0"/>
                </a:solidFill>
              </a:rPr>
              <a:t>If any two coordinates mix up , the IR will be two dimensional.</a:t>
            </a:r>
          </a:p>
          <a:p>
            <a:pPr algn="just"/>
            <a:r>
              <a:rPr lang="en-IN" sz="2800" dirty="0" smtClean="0">
                <a:solidFill>
                  <a:srgbClr val="0070C0"/>
                </a:solidFill>
              </a:rPr>
              <a:t>If three coordinates mix up, the IR will be three dimensional.</a:t>
            </a:r>
            <a:endParaRPr lang="en-IN" sz="28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87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2398" y="326030"/>
            <a:ext cx="4013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4400" b="1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I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group</a:t>
            </a:r>
            <a:endParaRPr lang="en-I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01003"/>
            <a:ext cx="12091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the elements are E,C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aseline="30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el-GR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</a:t>
            </a:r>
            <a:r>
              <a:rPr lang="el-GR" sz="28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8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”’.</a:t>
            </a:r>
          </a:p>
          <a:p>
            <a:r>
              <a:rPr lang="en-US" sz="28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three dimensional representations can be written as;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138" y="1075328"/>
            <a:ext cx="3534772" cy="2486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10"/>
          <a:stretch/>
        </p:blipFill>
        <p:spPr>
          <a:xfrm>
            <a:off x="106907" y="2258329"/>
            <a:ext cx="2623593" cy="1697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0013" y="4230535"/>
            <a:ext cx="8911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rgbClr val="FF0000"/>
                </a:solidFill>
              </a:rPr>
              <a:t>A general matrix is used for representing the </a:t>
            </a:r>
            <a:r>
              <a:rPr lang="en-IN" sz="2800" dirty="0" err="1" smtClean="0">
                <a:solidFill>
                  <a:srgbClr val="FF0000"/>
                </a:solidFill>
              </a:rPr>
              <a:t>Cn</a:t>
            </a:r>
            <a:r>
              <a:rPr lang="en-IN" sz="2800" dirty="0" smtClean="0">
                <a:solidFill>
                  <a:srgbClr val="FF0000"/>
                </a:solidFill>
              </a:rPr>
              <a:t> operation.</a:t>
            </a:r>
          </a:p>
          <a:p>
            <a:pPr algn="just"/>
            <a:r>
              <a:rPr lang="en-IN" sz="2800" dirty="0" smtClean="0">
                <a:solidFill>
                  <a:srgbClr val="FF0000"/>
                </a:solidFill>
              </a:rPr>
              <a:t>Defining the rotation axis as the Z-axis , the Z- coordinate will be unchanged by any rotation about the Z-axis,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617" y="5495525"/>
            <a:ext cx="1611801" cy="102715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40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614" y="0"/>
            <a:ext cx="114641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x’=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xcos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y sin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+0z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= 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xsin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+y </a:t>
            </a:r>
            <a:r>
              <a:rPr lang="en-I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+0z</a:t>
            </a:r>
          </a:p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Z’ =  0x+0y+z</a:t>
            </a:r>
          </a:p>
          <a:p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corresponding matrix product would be,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003" y="2085410"/>
            <a:ext cx="3099649" cy="2199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2"/>
          <a:stretch/>
        </p:blipFill>
        <p:spPr>
          <a:xfrm>
            <a:off x="4339989" y="2403745"/>
            <a:ext cx="1448434" cy="1859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5469" y="5076967"/>
            <a:ext cx="280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The general matrix for </a:t>
            </a:r>
            <a:r>
              <a:rPr lang="en-IN" dirty="0" err="1" smtClean="0"/>
              <a:t>Cn</a:t>
            </a:r>
            <a:r>
              <a:rPr lang="en-IN" dirty="0" smtClean="0"/>
              <a:t> is 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672" y="4815197"/>
            <a:ext cx="2467970" cy="17516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3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400" y="533400"/>
            <a:ext cx="2349500" cy="222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200" y="3276600"/>
            <a:ext cx="2614349" cy="261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199" y="679675"/>
            <a:ext cx="2612104" cy="1873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113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3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IN" sz="36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6500" y="16129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4700" y="1435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56" y="4459694"/>
            <a:ext cx="725487" cy="859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756" y="4167594"/>
            <a:ext cx="725487" cy="859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43815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3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272" y="3517901"/>
            <a:ext cx="2811968" cy="22968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23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82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45226" y="177800"/>
            <a:ext cx="12046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l-G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l-G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IN" sz="32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xz</a:t>
            </a:r>
            <a:r>
              <a:rPr lang="en-IN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its matrix is </a:t>
            </a:r>
          </a:p>
          <a:p>
            <a:r>
              <a:rPr 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07" r="25982"/>
          <a:stretch/>
        </p:blipFill>
        <p:spPr>
          <a:xfrm>
            <a:off x="5422900" y="319968"/>
            <a:ext cx="1384300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51" t="9368" r="14461" b="13725"/>
          <a:stretch/>
        </p:blipFill>
        <p:spPr>
          <a:xfrm>
            <a:off x="0" y="2209800"/>
            <a:ext cx="12090400" cy="4381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84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95" t="18519" r="568" b="26936"/>
          <a:stretch/>
        </p:blipFill>
        <p:spPr>
          <a:xfrm>
            <a:off x="-85121" y="203200"/>
            <a:ext cx="12277121" cy="65023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28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0000"/>
                </a:solidFill>
              </a:rPr>
              <a:t>Classification of Planes of symmetry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74560" y="1941534"/>
            <a:ext cx="11817439" cy="443350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50"/>
                </a:solidFill>
              </a:rPr>
              <a:t>The principal axis is taken to be vertical and coinciding with the z-axis.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B050"/>
                </a:solidFill>
              </a:rPr>
              <a:t>Planes  which are lying along the direction of principal axis is known as vertical planes and </a:t>
            </a:r>
            <a:r>
              <a:rPr lang="en-US" dirty="0">
                <a:solidFill>
                  <a:srgbClr val="00B050"/>
                </a:solidFill>
              </a:rPr>
              <a:t>denoted as </a:t>
            </a:r>
            <a:r>
              <a:rPr lang="el-GR" dirty="0">
                <a:solidFill>
                  <a:srgbClr val="00B050"/>
                </a:solidFill>
              </a:rPr>
              <a:t>σ</a:t>
            </a:r>
            <a:r>
              <a:rPr lang="en-US" baseline="-25000" dirty="0" smtClean="0">
                <a:solidFill>
                  <a:srgbClr val="00B050"/>
                </a:solidFill>
              </a:rPr>
              <a:t>v </a:t>
            </a:r>
            <a:r>
              <a:rPr lang="en-US" dirty="0" smtClean="0">
                <a:solidFill>
                  <a:srgbClr val="00B050"/>
                </a:solidFill>
              </a:rPr>
              <a:t>(vertical plane). 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If the plane bisecting the dihedral angle between</a:t>
            </a:r>
            <a:r>
              <a:rPr lang="el-GR" dirty="0">
                <a:solidFill>
                  <a:srgbClr val="00B050"/>
                </a:solidFill>
              </a:rPr>
              <a:t> σ</a:t>
            </a:r>
            <a:r>
              <a:rPr lang="en-US" baseline="-25000" dirty="0" smtClean="0">
                <a:solidFill>
                  <a:srgbClr val="00B050"/>
                </a:solidFill>
              </a:rPr>
              <a:t>v </a:t>
            </a:r>
            <a:r>
              <a:rPr lang="en-US" dirty="0" smtClean="0">
                <a:solidFill>
                  <a:srgbClr val="00B050"/>
                </a:solidFill>
              </a:rPr>
              <a:t>planes :-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n-IN" dirty="0" smtClean="0">
                <a:solidFill>
                  <a:srgbClr val="00B050"/>
                </a:solidFill>
              </a:rPr>
              <a:t>dihedral plane,</a:t>
            </a:r>
            <a:r>
              <a:rPr lang="el-GR" dirty="0" smtClean="0">
                <a:solidFill>
                  <a:srgbClr val="00B050"/>
                </a:solidFill>
              </a:rPr>
              <a:t>σ</a:t>
            </a:r>
            <a:r>
              <a:rPr lang="en-US" baseline="-25000" dirty="0" smtClean="0">
                <a:solidFill>
                  <a:srgbClr val="00B050"/>
                </a:solidFill>
              </a:rPr>
              <a:t>d</a:t>
            </a:r>
            <a:r>
              <a:rPr lang="en-US" dirty="0" smtClean="0">
                <a:solidFill>
                  <a:srgbClr val="00B050"/>
                </a:solidFill>
              </a:rPr>
              <a:t>.(dihedral plane)</a:t>
            </a:r>
            <a:endParaRPr lang="en-US" dirty="0">
              <a:solidFill>
                <a:srgbClr val="00B05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50"/>
                </a:solidFill>
              </a:rPr>
              <a:t>Plane of symmetry perpendicular to the principal axis is horizontal plane denoted as </a:t>
            </a:r>
            <a:r>
              <a:rPr lang="el-GR" dirty="0">
                <a:solidFill>
                  <a:srgbClr val="00B050"/>
                </a:solidFill>
              </a:rPr>
              <a:t>σ</a:t>
            </a:r>
            <a:r>
              <a:rPr lang="en-US" baseline="-25000" dirty="0">
                <a:solidFill>
                  <a:srgbClr val="00B050"/>
                </a:solidFill>
              </a:rPr>
              <a:t>h</a:t>
            </a:r>
            <a:r>
              <a:rPr lang="en-US" dirty="0" smtClean="0">
                <a:solidFill>
                  <a:srgbClr val="00B050"/>
                </a:solidFill>
              </a:rPr>
              <a:t>.(horizontal plane)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BA0EBA0-BD3A-479D-A68B-2BA0FA2804BB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1336"/>
      </p:ext>
    </p:extLst>
  </p:cSld>
  <p:clrMapOvr>
    <a:masterClrMapping/>
  </p:clrMapOvr>
  <p:transition>
    <p:wipe dir="d"/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37" t="29546" r="896" b="14090"/>
          <a:stretch/>
        </p:blipFill>
        <p:spPr>
          <a:xfrm>
            <a:off x="0" y="444500"/>
            <a:ext cx="12191999" cy="641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94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9532" y="0"/>
            <a:ext cx="589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0070C0"/>
                </a:solidFill>
              </a:rPr>
              <a:t>The Great </a:t>
            </a:r>
            <a:r>
              <a:rPr lang="en-IN" sz="3200" b="1" dirty="0" err="1" smtClean="0">
                <a:solidFill>
                  <a:srgbClr val="0070C0"/>
                </a:solidFill>
              </a:rPr>
              <a:t>Orthogonality</a:t>
            </a:r>
            <a:r>
              <a:rPr lang="en-IN" sz="3200" b="1" dirty="0" smtClean="0">
                <a:solidFill>
                  <a:srgbClr val="0070C0"/>
                </a:solidFill>
              </a:rPr>
              <a:t> theorem</a:t>
            </a:r>
            <a:endParaRPr lang="en-IN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92" y="2255066"/>
            <a:ext cx="6587161" cy="13877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492" y="3450986"/>
            <a:ext cx="1214650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dirty="0">
                <a:solidFill>
                  <a:srgbClr val="0070C0"/>
                </a:solidFill>
              </a:rPr>
              <a:t>If h is the order of the </a:t>
            </a:r>
            <a:r>
              <a:rPr lang="en-IN" sz="2400" dirty="0" smtClean="0">
                <a:solidFill>
                  <a:srgbClr val="0070C0"/>
                </a:solidFill>
              </a:rPr>
              <a:t>group, </a:t>
            </a:r>
            <a:r>
              <a:rPr lang="en-IN" sz="2400" b="1" dirty="0" smtClean="0">
                <a:solidFill>
                  <a:srgbClr val="0070C0"/>
                </a:solidFill>
              </a:rPr>
              <a:t>l</a:t>
            </a:r>
            <a:r>
              <a:rPr lang="en-IN" sz="2400" b="1" baseline="-25000" dirty="0" smtClean="0">
                <a:solidFill>
                  <a:srgbClr val="0070C0"/>
                </a:solidFill>
              </a:rPr>
              <a:t>i</a:t>
            </a:r>
            <a:r>
              <a:rPr lang="en-IN" sz="2400" dirty="0" smtClean="0">
                <a:solidFill>
                  <a:srgbClr val="0070C0"/>
                </a:solidFill>
              </a:rPr>
              <a:t> and  </a:t>
            </a:r>
            <a:r>
              <a:rPr lang="en-IN" sz="2400" b="1" dirty="0" err="1" smtClean="0">
                <a:solidFill>
                  <a:srgbClr val="0070C0"/>
                </a:solidFill>
              </a:rPr>
              <a:t>l</a:t>
            </a:r>
            <a:r>
              <a:rPr lang="en-IN" sz="2400" b="1" baseline="-25000" dirty="0" err="1">
                <a:solidFill>
                  <a:srgbClr val="0070C0"/>
                </a:solidFill>
              </a:rPr>
              <a:t>j</a:t>
            </a:r>
            <a:r>
              <a:rPr lang="en-IN" sz="2400" dirty="0" smtClean="0">
                <a:solidFill>
                  <a:srgbClr val="0070C0"/>
                </a:solidFill>
              </a:rPr>
              <a:t> </a:t>
            </a:r>
            <a:r>
              <a:rPr lang="en-IN" sz="2400" dirty="0">
                <a:solidFill>
                  <a:srgbClr val="0070C0"/>
                </a:solidFill>
              </a:rPr>
              <a:t>the </a:t>
            </a:r>
            <a:r>
              <a:rPr lang="en-IN" sz="2400" dirty="0" smtClean="0">
                <a:solidFill>
                  <a:srgbClr val="0070C0"/>
                </a:solidFill>
              </a:rPr>
              <a:t>dimensions of the </a:t>
            </a:r>
            <a:r>
              <a:rPr lang="en-IN" sz="2400" dirty="0" err="1" smtClean="0">
                <a:solidFill>
                  <a:srgbClr val="0070C0"/>
                </a:solidFill>
              </a:rPr>
              <a:t>i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&amp; </a:t>
            </a:r>
            <a:r>
              <a:rPr lang="en-IN" sz="2400" dirty="0" err="1" smtClean="0">
                <a:solidFill>
                  <a:srgbClr val="0070C0"/>
                </a:solidFill>
              </a:rPr>
              <a:t>j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representation. The </a:t>
            </a:r>
            <a:r>
              <a:rPr lang="el-GR" sz="2400" dirty="0" smtClean="0">
                <a:solidFill>
                  <a:srgbClr val="0070C0"/>
                </a:solidFill>
              </a:rPr>
              <a:t>δ</a:t>
            </a:r>
            <a:r>
              <a:rPr lang="en-IN" sz="2400" dirty="0" smtClean="0">
                <a:solidFill>
                  <a:srgbClr val="0070C0"/>
                </a:solidFill>
              </a:rPr>
              <a:t> symbols can have two values 1 or 0 . Thus </a:t>
            </a:r>
            <a:r>
              <a:rPr lang="el-GR" sz="2400" dirty="0" smtClean="0">
                <a:solidFill>
                  <a:srgbClr val="0070C0"/>
                </a:solidFill>
              </a:rPr>
              <a:t>δ</a:t>
            </a:r>
            <a:r>
              <a:rPr lang="en-IN" sz="2400" baseline="-25000" dirty="0" err="1" smtClean="0">
                <a:solidFill>
                  <a:srgbClr val="0070C0"/>
                </a:solidFill>
              </a:rPr>
              <a:t>ij</a:t>
            </a:r>
            <a:r>
              <a:rPr lang="en-IN" sz="2400" dirty="0" smtClean="0">
                <a:solidFill>
                  <a:srgbClr val="0070C0"/>
                </a:solidFill>
              </a:rPr>
              <a:t> = 0 if </a:t>
            </a:r>
            <a:r>
              <a:rPr lang="en-IN" sz="2400" dirty="0" err="1" smtClean="0">
                <a:solidFill>
                  <a:srgbClr val="0070C0"/>
                </a:solidFill>
              </a:rPr>
              <a:t>i</a:t>
            </a:r>
            <a:r>
              <a:rPr lang="en-IN" sz="2400" dirty="0" smtClean="0">
                <a:solidFill>
                  <a:srgbClr val="0070C0"/>
                </a:solidFill>
              </a:rPr>
              <a:t> # j, and </a:t>
            </a:r>
            <a:r>
              <a:rPr lang="el-GR" sz="2400" dirty="0">
                <a:solidFill>
                  <a:srgbClr val="0070C0"/>
                </a:solidFill>
              </a:rPr>
              <a:t>δ</a:t>
            </a:r>
            <a:r>
              <a:rPr lang="en-IN" sz="2400" baseline="-25000" dirty="0" err="1">
                <a:solidFill>
                  <a:srgbClr val="0070C0"/>
                </a:solidFill>
              </a:rPr>
              <a:t>ij</a:t>
            </a:r>
            <a:r>
              <a:rPr lang="en-IN" sz="2400" dirty="0">
                <a:solidFill>
                  <a:srgbClr val="0070C0"/>
                </a:solidFill>
              </a:rPr>
              <a:t> = </a:t>
            </a:r>
            <a:r>
              <a:rPr lang="en-IN" sz="2400" dirty="0" smtClean="0">
                <a:solidFill>
                  <a:srgbClr val="0070C0"/>
                </a:solidFill>
              </a:rPr>
              <a:t>1, if </a:t>
            </a:r>
            <a:r>
              <a:rPr lang="en-IN" sz="2400" dirty="0" err="1" smtClean="0">
                <a:solidFill>
                  <a:srgbClr val="0070C0"/>
                </a:solidFill>
              </a:rPr>
              <a:t>i</a:t>
            </a:r>
            <a:r>
              <a:rPr lang="en-IN" sz="2400" dirty="0" smtClean="0">
                <a:solidFill>
                  <a:srgbClr val="0070C0"/>
                </a:solidFill>
              </a:rPr>
              <a:t>=j. R indicates the operations of the group. </a:t>
            </a:r>
          </a:p>
          <a:p>
            <a:pPr algn="just"/>
            <a:r>
              <a:rPr lang="en-IN" sz="2400" dirty="0" smtClean="0">
                <a:solidFill>
                  <a:srgbClr val="0070C0"/>
                </a:solidFill>
              </a:rPr>
              <a:t>The element in the </a:t>
            </a:r>
            <a:r>
              <a:rPr lang="en-IN" sz="2400" dirty="0" err="1" smtClean="0">
                <a:solidFill>
                  <a:srgbClr val="0070C0"/>
                </a:solidFill>
              </a:rPr>
              <a:t>m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row and n</a:t>
            </a:r>
            <a:r>
              <a:rPr lang="en-IN" sz="2400" baseline="30000" dirty="0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column of the matrix corresponding to an operation R in the </a:t>
            </a:r>
            <a:r>
              <a:rPr lang="en-IN" sz="2400" dirty="0" err="1" smtClean="0">
                <a:solidFill>
                  <a:srgbClr val="0070C0"/>
                </a:solidFill>
              </a:rPr>
              <a:t>i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irreducible representation will be denoted as </a:t>
            </a:r>
            <a:r>
              <a:rPr lang="az-Cyrl-AZ" sz="2400" dirty="0" smtClean="0">
                <a:solidFill>
                  <a:srgbClr val="0070C0"/>
                </a:solidFill>
              </a:rPr>
              <a:t>Г</a:t>
            </a:r>
            <a:r>
              <a:rPr lang="en-IN" sz="2400" baseline="-25000" dirty="0" err="1" smtClean="0">
                <a:solidFill>
                  <a:srgbClr val="0070C0"/>
                </a:solidFill>
              </a:rPr>
              <a:t>i</a:t>
            </a:r>
            <a:r>
              <a:rPr lang="en-IN" sz="2400" dirty="0" smtClean="0">
                <a:solidFill>
                  <a:srgbClr val="0070C0"/>
                </a:solidFill>
              </a:rPr>
              <a:t>(</a:t>
            </a:r>
            <a:r>
              <a:rPr lang="en-IN" sz="2400" dirty="0" err="1" smtClean="0">
                <a:solidFill>
                  <a:srgbClr val="0070C0"/>
                </a:solidFill>
              </a:rPr>
              <a:t>R</a:t>
            </a:r>
            <a:r>
              <a:rPr lang="en-IN" sz="2400" baseline="-25000" dirty="0" err="1" smtClean="0">
                <a:solidFill>
                  <a:srgbClr val="0070C0"/>
                </a:solidFill>
              </a:rPr>
              <a:t>mn</a:t>
            </a:r>
            <a:r>
              <a:rPr lang="en-IN" sz="2400" dirty="0" smtClean="0">
                <a:solidFill>
                  <a:srgbClr val="0070C0"/>
                </a:solidFill>
              </a:rPr>
              <a:t>),</a:t>
            </a:r>
          </a:p>
          <a:p>
            <a:pPr algn="just"/>
            <a:r>
              <a:rPr lang="en-IN" sz="2400" dirty="0" smtClean="0">
                <a:solidFill>
                  <a:srgbClr val="0070C0"/>
                </a:solidFill>
              </a:rPr>
              <a:t>similarly, </a:t>
            </a:r>
            <a:r>
              <a:rPr lang="az-Cyrl-AZ" sz="2400" dirty="0" smtClean="0">
                <a:solidFill>
                  <a:srgbClr val="0070C0"/>
                </a:solidFill>
              </a:rPr>
              <a:t>Г</a:t>
            </a:r>
            <a:r>
              <a:rPr lang="en-IN" sz="2400" baseline="-25000" dirty="0" smtClean="0">
                <a:solidFill>
                  <a:srgbClr val="0070C0"/>
                </a:solidFill>
              </a:rPr>
              <a:t>j</a:t>
            </a:r>
            <a:r>
              <a:rPr lang="en-IN" sz="2400" dirty="0" smtClean="0">
                <a:solidFill>
                  <a:srgbClr val="0070C0"/>
                </a:solidFill>
              </a:rPr>
              <a:t>(</a:t>
            </a:r>
            <a:r>
              <a:rPr lang="en-IN" sz="2400" dirty="0" err="1" smtClean="0">
                <a:solidFill>
                  <a:srgbClr val="0070C0"/>
                </a:solidFill>
              </a:rPr>
              <a:t>R</a:t>
            </a:r>
            <a:r>
              <a:rPr lang="en-IN" sz="2400" baseline="-25000" dirty="0" err="1" smtClean="0">
                <a:solidFill>
                  <a:srgbClr val="0070C0"/>
                </a:solidFill>
              </a:rPr>
              <a:t>m’n</a:t>
            </a:r>
            <a:r>
              <a:rPr lang="en-IN" sz="2400" baseline="-25000" dirty="0" smtClean="0">
                <a:solidFill>
                  <a:srgbClr val="0070C0"/>
                </a:solidFill>
              </a:rPr>
              <a:t>’</a:t>
            </a:r>
            <a:r>
              <a:rPr lang="en-IN" sz="2400" dirty="0" smtClean="0">
                <a:solidFill>
                  <a:srgbClr val="0070C0"/>
                </a:solidFill>
              </a:rPr>
              <a:t>) , is the element in the </a:t>
            </a:r>
            <a:r>
              <a:rPr lang="en-IN" sz="2400" dirty="0" err="1" smtClean="0">
                <a:solidFill>
                  <a:srgbClr val="0070C0"/>
                </a:solidFill>
              </a:rPr>
              <a:t>m’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row and </a:t>
            </a:r>
            <a:r>
              <a:rPr lang="en-IN" sz="2400" dirty="0" err="1" smtClean="0">
                <a:solidFill>
                  <a:srgbClr val="0070C0"/>
                </a:solidFill>
              </a:rPr>
              <a:t>n’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column of the matrix corresponding to the same operation R in the </a:t>
            </a:r>
            <a:r>
              <a:rPr lang="en-IN" sz="2400" dirty="0" err="1" smtClean="0">
                <a:solidFill>
                  <a:srgbClr val="0070C0"/>
                </a:solidFill>
              </a:rPr>
              <a:t>j</a:t>
            </a:r>
            <a:r>
              <a:rPr lang="en-IN" sz="24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400" dirty="0" smtClean="0">
                <a:solidFill>
                  <a:srgbClr val="0070C0"/>
                </a:solidFill>
              </a:rPr>
              <a:t> irreducible representation.</a:t>
            </a:r>
          </a:p>
          <a:p>
            <a:endParaRPr lang="en-IN" dirty="0">
              <a:solidFill>
                <a:srgbClr val="0070C0"/>
              </a:solidFill>
            </a:endParaRPr>
          </a:p>
          <a:p>
            <a:r>
              <a:rPr lang="en-IN" dirty="0" smtClean="0">
                <a:solidFill>
                  <a:srgbClr val="0070C0"/>
                </a:solidFill>
              </a:rPr>
              <a:t> </a:t>
            </a: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69" y="860044"/>
            <a:ext cx="12000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0000"/>
                </a:solidFill>
              </a:rPr>
              <a:t> This theorem concerned with the elements of the matrices constituting the irreducible representations of the group.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0000"/>
                </a:solidFill>
              </a:rPr>
              <a:t> </a:t>
            </a:r>
            <a:r>
              <a:rPr lang="en-IN" sz="2400" dirty="0" smtClean="0">
                <a:solidFill>
                  <a:srgbClr val="FF0000"/>
                </a:solidFill>
              </a:rPr>
              <a:t>All the properties of group representation and their characters are derived from this theorem.</a:t>
            </a:r>
          </a:p>
          <a:p>
            <a:pPr algn="just"/>
            <a:r>
              <a:rPr lang="en-IN" sz="2400" dirty="0" smtClean="0">
                <a:solidFill>
                  <a:srgbClr val="FF0000"/>
                </a:solidFill>
              </a:rPr>
              <a:t>The GOT is  </a:t>
            </a:r>
          </a:p>
          <a:p>
            <a:pPr algn="just"/>
            <a:r>
              <a:rPr lang="en-IN" sz="2400" dirty="0"/>
              <a:t> </a:t>
            </a:r>
            <a:endParaRPr lang="en-IN" sz="2400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569325" y="2883877"/>
            <a:ext cx="870097" cy="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69084" y="26306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1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43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" y="3420734"/>
            <a:ext cx="11873552" cy="3268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85"/>
          <a:stretch/>
        </p:blipFill>
        <p:spPr>
          <a:xfrm>
            <a:off x="154745" y="1468056"/>
            <a:ext cx="12037255" cy="1549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767" y="274425"/>
            <a:ext cx="11844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/>
              <a:t>The interpretation of the above equation (1) can be done with the help of three </a:t>
            </a:r>
          </a:p>
          <a:p>
            <a:r>
              <a:rPr lang="en-IN" sz="2800" dirty="0" smtClean="0"/>
              <a:t>simpler equations. They are , </a:t>
            </a:r>
            <a:endParaRPr lang="en-IN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1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55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" t="-2455" r="-1038" b="33293"/>
          <a:stretch/>
        </p:blipFill>
        <p:spPr>
          <a:xfrm>
            <a:off x="0" y="2471083"/>
            <a:ext cx="12192000" cy="25103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422" y="1913206"/>
            <a:ext cx="12112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 smtClean="0"/>
              <a:t>Eg</a:t>
            </a:r>
            <a:r>
              <a:rPr lang="en-IN" dirty="0" smtClean="0"/>
              <a:t>: In C2v point group , four one D </a:t>
            </a:r>
            <a:r>
              <a:rPr lang="en-IN" dirty="0" err="1" smtClean="0"/>
              <a:t>irreps</a:t>
            </a:r>
            <a:r>
              <a:rPr lang="en-IN" dirty="0" smtClean="0"/>
              <a:t> are there, So, h = 1</a:t>
            </a:r>
            <a:r>
              <a:rPr lang="en-IN" baseline="30000" dirty="0" smtClean="0"/>
              <a:t>2</a:t>
            </a:r>
            <a:r>
              <a:rPr lang="en-IN" dirty="0" smtClean="0"/>
              <a:t> + 1</a:t>
            </a:r>
            <a:r>
              <a:rPr lang="en-IN" baseline="30000" dirty="0" smtClean="0"/>
              <a:t>2 </a:t>
            </a:r>
            <a:r>
              <a:rPr lang="en-IN" dirty="0" smtClean="0"/>
              <a:t>+ 1</a:t>
            </a:r>
            <a:r>
              <a:rPr lang="en-IN" baseline="30000" dirty="0" smtClean="0"/>
              <a:t>2 </a:t>
            </a:r>
            <a:r>
              <a:rPr lang="en-IN" dirty="0" smtClean="0"/>
              <a:t>+</a:t>
            </a:r>
            <a:r>
              <a:rPr lang="en-IN" dirty="0"/>
              <a:t> </a:t>
            </a:r>
            <a:r>
              <a:rPr lang="en-IN" dirty="0" smtClean="0"/>
              <a:t>1</a:t>
            </a:r>
            <a:r>
              <a:rPr lang="en-IN" baseline="30000" dirty="0" smtClean="0"/>
              <a:t>2 </a:t>
            </a:r>
            <a:r>
              <a:rPr lang="en-IN" dirty="0" smtClean="0"/>
              <a:t> = 4. , here order is 4.</a:t>
            </a:r>
          </a:p>
          <a:p>
            <a:r>
              <a:rPr lang="en-IN" dirty="0"/>
              <a:t> </a:t>
            </a:r>
            <a:r>
              <a:rPr lang="en-IN" dirty="0" smtClean="0"/>
              <a:t>     In C3v point group , three </a:t>
            </a:r>
            <a:r>
              <a:rPr lang="en-IN" dirty="0" err="1" smtClean="0"/>
              <a:t>irreps</a:t>
            </a:r>
            <a:r>
              <a:rPr lang="en-IN" dirty="0" smtClean="0"/>
              <a:t>,  h</a:t>
            </a:r>
            <a:r>
              <a:rPr lang="en-IN" dirty="0"/>
              <a:t> </a:t>
            </a:r>
            <a:r>
              <a:rPr lang="en-IN" dirty="0" smtClean="0"/>
              <a:t>=1</a:t>
            </a:r>
            <a:r>
              <a:rPr lang="en-IN" baseline="30000" dirty="0" smtClean="0"/>
              <a:t>2</a:t>
            </a:r>
            <a:r>
              <a:rPr lang="en-IN" dirty="0" smtClean="0"/>
              <a:t> +</a:t>
            </a:r>
            <a:r>
              <a:rPr lang="en-IN" dirty="0"/>
              <a:t> </a:t>
            </a:r>
            <a:r>
              <a:rPr lang="en-IN" dirty="0" smtClean="0"/>
              <a:t>1</a:t>
            </a:r>
            <a:r>
              <a:rPr lang="en-IN" baseline="30000" dirty="0" smtClean="0"/>
              <a:t>2 </a:t>
            </a:r>
            <a:r>
              <a:rPr lang="en-IN" dirty="0" smtClean="0"/>
              <a:t> + 2</a:t>
            </a:r>
            <a:r>
              <a:rPr lang="en-IN" baseline="30000" dirty="0" smtClean="0"/>
              <a:t>2 </a:t>
            </a:r>
            <a:r>
              <a:rPr lang="en-IN" dirty="0" smtClean="0"/>
              <a:t> = 6, order is six. 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77421" y="4957888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err="1" smtClean="0"/>
              <a:t>Eg</a:t>
            </a:r>
            <a:r>
              <a:rPr lang="en-IN" dirty="0" smtClean="0"/>
              <a:t>:  In </a:t>
            </a:r>
            <a:r>
              <a:rPr lang="en-IN" dirty="0"/>
              <a:t>C2v point group </a:t>
            </a:r>
            <a:r>
              <a:rPr lang="en-IN" dirty="0" smtClean="0"/>
              <a:t>,    first </a:t>
            </a:r>
            <a:r>
              <a:rPr lang="en-IN" dirty="0" err="1" smtClean="0"/>
              <a:t>irrep</a:t>
            </a:r>
            <a:r>
              <a:rPr lang="en-IN" dirty="0" smtClean="0"/>
              <a:t>,  </a:t>
            </a:r>
            <a:r>
              <a:rPr lang="en-IN" dirty="0"/>
              <a:t>h = 1</a:t>
            </a:r>
            <a:r>
              <a:rPr lang="en-IN" baseline="30000" dirty="0"/>
              <a:t>2</a:t>
            </a:r>
            <a:r>
              <a:rPr lang="en-IN" dirty="0"/>
              <a:t> + 1</a:t>
            </a:r>
            <a:r>
              <a:rPr lang="en-IN" baseline="30000" dirty="0"/>
              <a:t>2 </a:t>
            </a:r>
            <a:r>
              <a:rPr lang="en-IN" dirty="0"/>
              <a:t>+ 1</a:t>
            </a:r>
            <a:r>
              <a:rPr lang="en-IN" baseline="30000" dirty="0"/>
              <a:t>2 </a:t>
            </a:r>
            <a:r>
              <a:rPr lang="en-IN" dirty="0"/>
              <a:t>+ 1</a:t>
            </a:r>
            <a:r>
              <a:rPr lang="en-IN" baseline="30000" dirty="0"/>
              <a:t>2 </a:t>
            </a:r>
            <a:r>
              <a:rPr lang="en-IN" dirty="0"/>
              <a:t> = 4. , </a:t>
            </a:r>
            <a:endParaRPr lang="en-IN" dirty="0" smtClean="0"/>
          </a:p>
          <a:p>
            <a:r>
              <a:rPr lang="en-IN" dirty="0" smtClean="0"/>
              <a:t>Or second </a:t>
            </a:r>
            <a:r>
              <a:rPr lang="en-IN" dirty="0" err="1" smtClean="0"/>
              <a:t>irrep</a:t>
            </a:r>
            <a:r>
              <a:rPr lang="en-IN" dirty="0" smtClean="0"/>
              <a:t>,   h = </a:t>
            </a:r>
            <a:r>
              <a:rPr lang="en-IN" dirty="0"/>
              <a:t>1</a:t>
            </a:r>
            <a:r>
              <a:rPr lang="en-IN" baseline="30000" dirty="0"/>
              <a:t>2</a:t>
            </a:r>
            <a:r>
              <a:rPr lang="en-IN" dirty="0"/>
              <a:t> + 1</a:t>
            </a:r>
            <a:r>
              <a:rPr lang="en-IN" baseline="30000" dirty="0"/>
              <a:t>2 </a:t>
            </a:r>
            <a:r>
              <a:rPr lang="en-IN" dirty="0"/>
              <a:t>+ </a:t>
            </a:r>
            <a:r>
              <a:rPr lang="en-IN" dirty="0" smtClean="0"/>
              <a:t>(-1)</a:t>
            </a:r>
            <a:r>
              <a:rPr lang="en-IN" baseline="30000" dirty="0" smtClean="0"/>
              <a:t>2 </a:t>
            </a:r>
            <a:r>
              <a:rPr lang="en-IN" dirty="0"/>
              <a:t>+ </a:t>
            </a:r>
            <a:r>
              <a:rPr lang="en-IN" dirty="0" smtClean="0"/>
              <a:t>(-1)</a:t>
            </a:r>
            <a:r>
              <a:rPr lang="en-IN" baseline="30000" dirty="0" smtClean="0"/>
              <a:t>2 </a:t>
            </a:r>
            <a:r>
              <a:rPr lang="en-IN" dirty="0" smtClean="0"/>
              <a:t> </a:t>
            </a:r>
            <a:r>
              <a:rPr lang="en-IN" dirty="0"/>
              <a:t>= </a:t>
            </a:r>
            <a:r>
              <a:rPr lang="en-IN" dirty="0" smtClean="0"/>
              <a:t>4, etc..</a:t>
            </a:r>
          </a:p>
          <a:p>
            <a:r>
              <a:rPr lang="en-IN" dirty="0" smtClean="0"/>
              <a:t> </a:t>
            </a:r>
            <a:r>
              <a:rPr lang="en-IN" dirty="0"/>
              <a:t>order is </a:t>
            </a:r>
            <a:r>
              <a:rPr lang="en-IN" dirty="0" smtClean="0"/>
              <a:t>4 in all cases.</a:t>
            </a:r>
            <a:endParaRPr lang="en-IN" dirty="0"/>
          </a:p>
          <a:p>
            <a:r>
              <a:rPr lang="en-IN" dirty="0"/>
              <a:t>      In C3v point group , </a:t>
            </a:r>
            <a:r>
              <a:rPr lang="en-IN" dirty="0" smtClean="0"/>
              <a:t>first </a:t>
            </a:r>
            <a:r>
              <a:rPr lang="en-IN" dirty="0" err="1" smtClean="0"/>
              <a:t>irrep</a:t>
            </a:r>
            <a:r>
              <a:rPr lang="en-IN" dirty="0" smtClean="0"/>
              <a:t>,  </a:t>
            </a:r>
            <a:r>
              <a:rPr lang="en-IN" dirty="0"/>
              <a:t>h =1</a:t>
            </a:r>
            <a:r>
              <a:rPr lang="en-IN" baseline="30000" dirty="0"/>
              <a:t>2</a:t>
            </a:r>
            <a:r>
              <a:rPr lang="en-IN" dirty="0"/>
              <a:t> + </a:t>
            </a:r>
            <a:r>
              <a:rPr lang="en-IN" dirty="0" smtClean="0"/>
              <a:t>2x1</a:t>
            </a:r>
            <a:r>
              <a:rPr lang="en-IN" baseline="30000" dirty="0" smtClean="0"/>
              <a:t>2 </a:t>
            </a:r>
            <a:r>
              <a:rPr lang="en-IN" dirty="0" smtClean="0"/>
              <a:t> +3x 1</a:t>
            </a:r>
            <a:r>
              <a:rPr lang="en-IN" baseline="30000" dirty="0" smtClean="0"/>
              <a:t>2 </a:t>
            </a:r>
            <a:r>
              <a:rPr lang="en-IN" dirty="0" smtClean="0"/>
              <a:t> </a:t>
            </a:r>
            <a:r>
              <a:rPr lang="en-IN" dirty="0"/>
              <a:t>= 6, </a:t>
            </a:r>
            <a:endParaRPr lang="en-IN" dirty="0" smtClean="0"/>
          </a:p>
          <a:p>
            <a:r>
              <a:rPr lang="en-IN" dirty="0"/>
              <a:t> </a:t>
            </a:r>
            <a:r>
              <a:rPr lang="en-IN" dirty="0" smtClean="0"/>
              <a:t>                                         second </a:t>
            </a:r>
            <a:r>
              <a:rPr lang="en-IN" dirty="0" err="1" smtClean="0"/>
              <a:t>irrep</a:t>
            </a:r>
            <a:r>
              <a:rPr lang="en-IN" dirty="0" smtClean="0"/>
              <a:t>, h =</a:t>
            </a:r>
            <a:r>
              <a:rPr lang="en-IN" dirty="0"/>
              <a:t> 1</a:t>
            </a:r>
            <a:r>
              <a:rPr lang="en-IN" baseline="30000" dirty="0"/>
              <a:t>2</a:t>
            </a:r>
            <a:r>
              <a:rPr lang="en-IN" dirty="0"/>
              <a:t> + 2x1</a:t>
            </a:r>
            <a:r>
              <a:rPr lang="en-IN" baseline="30000" dirty="0"/>
              <a:t>2 </a:t>
            </a:r>
            <a:r>
              <a:rPr lang="en-IN" dirty="0"/>
              <a:t> +3x </a:t>
            </a:r>
            <a:r>
              <a:rPr lang="en-IN" dirty="0" smtClean="0"/>
              <a:t>(-1)</a:t>
            </a:r>
            <a:r>
              <a:rPr lang="en-IN" baseline="30000" dirty="0" smtClean="0"/>
              <a:t>2 </a:t>
            </a:r>
            <a:r>
              <a:rPr lang="en-IN" dirty="0" smtClean="0"/>
              <a:t> </a:t>
            </a:r>
            <a:r>
              <a:rPr lang="en-IN" dirty="0"/>
              <a:t>= 6</a:t>
            </a:r>
            <a:r>
              <a:rPr lang="en-IN" dirty="0" smtClean="0"/>
              <a:t> </a:t>
            </a:r>
          </a:p>
          <a:p>
            <a:r>
              <a:rPr lang="en-IN" dirty="0" smtClean="0"/>
              <a:t>                                          third </a:t>
            </a:r>
            <a:r>
              <a:rPr lang="en-IN" dirty="0" err="1" smtClean="0"/>
              <a:t>irrep</a:t>
            </a:r>
            <a:r>
              <a:rPr lang="en-IN" dirty="0" smtClean="0"/>
              <a:t>,    h  =</a:t>
            </a:r>
            <a:r>
              <a:rPr lang="en-IN" dirty="0"/>
              <a:t> </a:t>
            </a:r>
            <a:r>
              <a:rPr lang="en-IN" dirty="0" smtClean="0"/>
              <a:t>1x2</a:t>
            </a:r>
            <a:r>
              <a:rPr lang="en-IN" baseline="30000" dirty="0" smtClean="0"/>
              <a:t>2</a:t>
            </a:r>
            <a:r>
              <a:rPr lang="en-IN" dirty="0" smtClean="0"/>
              <a:t> </a:t>
            </a:r>
            <a:r>
              <a:rPr lang="en-IN" dirty="0"/>
              <a:t>+ </a:t>
            </a:r>
            <a:r>
              <a:rPr lang="en-IN" dirty="0" smtClean="0"/>
              <a:t>2x(-1)</a:t>
            </a:r>
            <a:r>
              <a:rPr lang="en-IN" baseline="30000" dirty="0" smtClean="0"/>
              <a:t>2</a:t>
            </a:r>
            <a:r>
              <a:rPr lang="en-IN" dirty="0" smtClean="0"/>
              <a:t> </a:t>
            </a:r>
            <a:r>
              <a:rPr lang="en-IN" dirty="0"/>
              <a:t>+3x </a:t>
            </a:r>
            <a:r>
              <a:rPr lang="en-IN" dirty="0" smtClean="0"/>
              <a:t>0</a:t>
            </a:r>
            <a:r>
              <a:rPr lang="en-IN" baseline="30000" dirty="0" smtClean="0"/>
              <a:t>2 </a:t>
            </a:r>
            <a:r>
              <a:rPr lang="en-IN" dirty="0" smtClean="0"/>
              <a:t> </a:t>
            </a:r>
            <a:r>
              <a:rPr lang="en-IN" dirty="0"/>
              <a:t>= 6</a:t>
            </a:r>
            <a:r>
              <a:rPr lang="en-IN" dirty="0" smtClean="0"/>
              <a:t> .   order </a:t>
            </a:r>
            <a:r>
              <a:rPr lang="en-IN" dirty="0"/>
              <a:t>is </a:t>
            </a:r>
            <a:r>
              <a:rPr lang="en-IN" dirty="0" smtClean="0"/>
              <a:t>six in all cases. 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63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936" y="4602284"/>
            <a:ext cx="2835064" cy="2255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7933" y="1423087"/>
            <a:ext cx="2024067" cy="16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3560"/>
          <a:stretch/>
        </p:blipFill>
        <p:spPr>
          <a:xfrm>
            <a:off x="163775" y="2286002"/>
            <a:ext cx="11891748" cy="989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182"/>
            <a:ext cx="12192000" cy="1683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831" y="1423118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err="1" smtClean="0"/>
              <a:t>Eg</a:t>
            </a:r>
            <a:r>
              <a:rPr lang="en-IN" dirty="0" smtClean="0"/>
              <a:t>:  In </a:t>
            </a:r>
            <a:r>
              <a:rPr lang="en-IN" dirty="0"/>
              <a:t>C2v point group </a:t>
            </a:r>
            <a:r>
              <a:rPr lang="en-IN" dirty="0" smtClean="0"/>
              <a:t>,    </a:t>
            </a:r>
            <a:r>
              <a:rPr lang="az-Cyrl-AZ" dirty="0" smtClean="0"/>
              <a:t>Г</a:t>
            </a:r>
            <a:r>
              <a:rPr lang="en-IN" dirty="0" smtClean="0"/>
              <a:t>1 x </a:t>
            </a:r>
            <a:r>
              <a:rPr lang="az-Cyrl-AZ" dirty="0" smtClean="0"/>
              <a:t>Г</a:t>
            </a:r>
            <a:r>
              <a:rPr lang="en-IN" dirty="0" smtClean="0"/>
              <a:t> 2 ,  or A1 x A2 = 1x1 +1x1 +1x-1 + 1x-1 =0, etc…. </a:t>
            </a:r>
          </a:p>
          <a:p>
            <a:r>
              <a:rPr lang="en-IN" dirty="0" smtClean="0"/>
              <a:t>In </a:t>
            </a:r>
            <a:r>
              <a:rPr lang="en-IN" dirty="0"/>
              <a:t>C3v point group </a:t>
            </a:r>
            <a:r>
              <a:rPr lang="en-IN" dirty="0" smtClean="0"/>
              <a:t>,</a:t>
            </a:r>
          </a:p>
          <a:p>
            <a:r>
              <a:rPr lang="en-IN" dirty="0" smtClean="0"/>
              <a:t>A1 x E = 1x1x2 + 2x1x-1 + 3x1x0   = 0 , etc….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08" y="4251277"/>
            <a:ext cx="11894327" cy="1132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660" y="3452884"/>
            <a:ext cx="1160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 C3v point group, C</a:t>
            </a:r>
            <a:r>
              <a:rPr lang="en-IN" baseline="-25000" dirty="0" smtClean="0"/>
              <a:t>3</a:t>
            </a:r>
            <a:r>
              <a:rPr lang="en-IN" baseline="30000" dirty="0" smtClean="0"/>
              <a:t>1</a:t>
            </a:r>
            <a:r>
              <a:rPr lang="en-IN" dirty="0" smtClean="0"/>
              <a:t> and C</a:t>
            </a:r>
            <a:r>
              <a:rPr lang="en-IN" baseline="-25000" dirty="0" smtClean="0"/>
              <a:t>3</a:t>
            </a:r>
            <a:r>
              <a:rPr lang="en-IN" baseline="30000" dirty="0" smtClean="0"/>
              <a:t>2</a:t>
            </a:r>
            <a:r>
              <a:rPr lang="en-IN" dirty="0" smtClean="0"/>
              <a:t> forms one class and hence they have same characters.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591403" y="5693391"/>
            <a:ext cx="1160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 C3v point group, three </a:t>
            </a:r>
            <a:r>
              <a:rPr lang="en-IN" dirty="0" err="1" smtClean="0"/>
              <a:t>irreps</a:t>
            </a:r>
            <a:r>
              <a:rPr lang="en-IN" dirty="0" smtClean="0"/>
              <a:t> and three classes..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0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753" y="0"/>
            <a:ext cx="8373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Setting up of Character table</a:t>
            </a:r>
            <a:endParaRPr lang="en-IN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7797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GOT rules are used for the construction of character tables.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Mainly four areas are included in the character 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In Area </a:t>
            </a:r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are characters of irreducible representations of the group.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Area </a:t>
            </a:r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II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is the </a:t>
            </a:r>
            <a:r>
              <a:rPr lang="en-I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</a:t>
            </a:r>
            <a:r>
              <a:rPr lang="en-IN" sz="2800" baseline="30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th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representation, or </a:t>
            </a:r>
            <a:r>
              <a:rPr lang="en-IN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Mulliken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symbols (</a:t>
            </a:r>
            <a:r>
              <a:rPr lang="az-Cyrl-AZ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Г</a:t>
            </a:r>
            <a:r>
              <a:rPr lang="en-IN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); its meaning is,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72" y="2361061"/>
            <a:ext cx="116051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dimensional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denoted by A or B, 2dimensional by E and 3dimensional by T.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dimensional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symmetric </a:t>
            </a:r>
            <a:r>
              <a:rPr lang="el-GR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400" baseline="-250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=1) to principal axis are denoted by A &amp; anti-symmetric</a:t>
            </a:r>
            <a:r>
              <a:rPr lang="el-GR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sz="24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400" baseline="-25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=-1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principal axis are represented by B.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Symmetry or anti-symmetry with respect to subsidiary axis (C</a:t>
            </a:r>
            <a:r>
              <a:rPr lang="en-IN" sz="2400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Ʇ </a:t>
            </a:r>
            <a:r>
              <a:rPr lang="en-IN" sz="2400" dirty="0" err="1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IN" sz="2400" baseline="-25000" dirty="0" err="1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N" sz="24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denoted by subscripts 1 or 2 respectively. If subsidiary axes are not present, the subscripts 1 or 2 denote symmetry or anti-symmetry with respect to the vertical plane (usually the first </a:t>
            </a:r>
            <a:r>
              <a:rPr lang="el-GR" sz="24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baseline="-250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IN" sz="24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 the character table</a:t>
            </a:r>
            <a:r>
              <a:rPr lang="en-IN" sz="2400" dirty="0" smtClean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Single prime and double prime are used to denote symmetry or anti-symmetry of representations to the horizontal plane.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 groups with centre of inversion, symmetry or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antisymmetry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with respect to centre of inversion is indicated with the subscripts g  or u respectively. (g =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gerade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even: u=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ungerade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uneven.</a:t>
            </a:r>
            <a:endParaRPr lang="en-IN" sz="2400" dirty="0" smtClean="0">
              <a:solidFill>
                <a:srgbClr val="FF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IN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39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183" y="177419"/>
            <a:ext cx="12069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I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any character table have six symbols: </a:t>
            </a:r>
            <a:r>
              <a:rPr lang="en-IN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x,y,z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IN" sz="2800" baseline="-25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800" baseline="-25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800" baseline="-25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IN" sz="2800" baseline="-25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The first three represents coordinates and R’s stands for rotations about the axis denoted by the subscript.</a:t>
            </a:r>
          </a:p>
          <a:p>
            <a:pPr algn="just"/>
            <a:r>
              <a:rPr lang="en-I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IN" sz="2400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805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012" y="122829"/>
            <a:ext cx="11354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I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I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character table are listed all of the squares and binary products of coordinates according to their transformation properties </a:t>
            </a:r>
            <a:endParaRPr lang="en-I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14" y="2860628"/>
            <a:ext cx="8766443" cy="2857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2639" y="1869744"/>
            <a:ext cx="542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Character table for C</a:t>
            </a:r>
            <a:r>
              <a:rPr lang="en-IN" sz="2800" b="1" baseline="-25000" dirty="0" smtClean="0">
                <a:solidFill>
                  <a:srgbClr val="FF0000"/>
                </a:solidFill>
              </a:rPr>
              <a:t>2v</a:t>
            </a:r>
            <a:r>
              <a:rPr lang="en-IN" sz="2800" b="1" dirty="0" smtClean="0">
                <a:solidFill>
                  <a:srgbClr val="FF0000"/>
                </a:solidFill>
              </a:rPr>
              <a:t> point group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672" y="5759355"/>
            <a:ext cx="88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</a:rPr>
              <a:t>Area II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02" y="5829868"/>
            <a:ext cx="811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</a:rPr>
              <a:t>Area I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188" y="5843517"/>
            <a:ext cx="94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</a:rPr>
              <a:t>Area III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0682" y="5870812"/>
            <a:ext cx="96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</a:rPr>
              <a:t>Area IV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1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05717"/>
            <a:ext cx="119463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point group, the elements are,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E,C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of these forms a class and thus total four classes.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of classes = No . of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4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there in 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know, 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30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aseline="30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4,theorder, So 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one., all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one dimensional (four one dimensional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Hence the character of all the identity element is 1.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sum of the squares of the characters of each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4, the order of the group. This will possible only if all the characters are 1 or -1.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can be one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all characters being 1. This is true for every point group and it will given as the first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characters of two different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should be orthogonal.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 the first representation, all the other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group will be such that two operations including E will have 1 as character and the other two will have -1 as the character. Therefore, the character table of 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212" y="95534"/>
            <a:ext cx="4542628" cy="2255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13899"/>
            <a:ext cx="545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Character Table for C</a:t>
            </a:r>
            <a:r>
              <a:rPr lang="en-IN" sz="2800" b="1" baseline="-25000" dirty="0" smtClean="0">
                <a:solidFill>
                  <a:srgbClr val="FF0000"/>
                </a:solidFill>
              </a:rPr>
              <a:t>2v</a:t>
            </a:r>
            <a:r>
              <a:rPr lang="en-IN" sz="2800" b="1" dirty="0" smtClean="0">
                <a:solidFill>
                  <a:srgbClr val="FF0000"/>
                </a:solidFill>
              </a:rPr>
              <a:t> point group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16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195" y="312875"/>
            <a:ext cx="116005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group, z coordinate transforms as A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(because no change), x-coordinate transforms as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and the y coordinate as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x coordinate is said to transform as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because during the operation E , x remains as such: on C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operation, x changes to –x : on 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v, 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x- remains as such and on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</a:t>
            </a:r>
            <a:r>
              <a:rPr lang="en-IN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v’, 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x- changes  to –x. The corresponding characters are 1,-1,1,-1 . These are the characters of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representation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IN" sz="2400" dirty="0">
              <a:solidFill>
                <a:srgbClr val="FF66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so on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IN" sz="2400" dirty="0">
              <a:solidFill>
                <a:srgbClr val="FF66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Consider the transformation of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en-IN" sz="2400" baseline="-250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orbital. E leaves as such. C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operation brings the positive lobe in the place of negative lobe and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viceversa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so the character is -1. 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operation the lobes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remains as such and on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</a:t>
            </a:r>
            <a:r>
              <a:rPr lang="en-IN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v’, 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brings the positive lobe in the place of negative lobe . The characters are 1,-1,1,-1 . These are the characters of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representation. Hence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Px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transforms to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The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orbital transforms as B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and the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Pz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 A</a:t>
            </a:r>
            <a:r>
              <a:rPr lang="en-IN" sz="2400" baseline="-250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x,y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and z also represents the symmetry of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Px,Py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Pz</a:t>
            </a:r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respectively.</a:t>
            </a:r>
            <a:r>
              <a:rPr lang="en-IN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S-orbital is spherically symmetrical and transforms to the most symmetric representation in any point group.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11691" y="2183642"/>
            <a:ext cx="17641" cy="943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897291" y="2593075"/>
            <a:ext cx="2158232" cy="1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825338" y="2402005"/>
            <a:ext cx="723331" cy="395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+</a:t>
            </a:r>
            <a:endParaRPr lang="en-IN" dirty="0"/>
          </a:p>
        </p:txBody>
      </p:sp>
      <p:sp>
        <p:nvSpPr>
          <p:cNvPr id="9" name="Oval 8"/>
          <p:cNvSpPr/>
          <p:nvPr/>
        </p:nvSpPr>
        <p:spPr>
          <a:xfrm>
            <a:off x="10020120" y="2415653"/>
            <a:ext cx="793900" cy="380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-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69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20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7889" y="1941534"/>
            <a:ext cx="11876736" cy="491646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An axis passing through the object, about which when the object is rotated through 360˚/n, an equivalent orientation is generated.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Molecules having proper axis are H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O(C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NH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(C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), BF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(C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 and 3C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XeF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(C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 and 4C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H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C=CH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(3C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H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C=C=CH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(3C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CH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-CH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(C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 and 3C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Benzene ( C</a:t>
            </a:r>
            <a:r>
              <a:rPr lang="en-US" sz="2800" baseline="-25000" dirty="0" smtClean="0">
                <a:solidFill>
                  <a:srgbClr val="00B050"/>
                </a:solidFill>
              </a:rPr>
              <a:t>6</a:t>
            </a:r>
            <a:r>
              <a:rPr lang="en-US" sz="2800" dirty="0" smtClean="0">
                <a:solidFill>
                  <a:srgbClr val="00B050"/>
                </a:solidFill>
              </a:rPr>
              <a:t> and 6C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), CH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 (4C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 and 3C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 and SF</a:t>
            </a:r>
            <a:r>
              <a:rPr lang="en-US" sz="2800" baseline="-25000" dirty="0" smtClean="0">
                <a:solidFill>
                  <a:srgbClr val="00B050"/>
                </a:solidFill>
              </a:rPr>
              <a:t>6 </a:t>
            </a:r>
            <a:r>
              <a:rPr lang="en-US" sz="2800" dirty="0" smtClean="0">
                <a:solidFill>
                  <a:srgbClr val="00B050"/>
                </a:solidFill>
              </a:rPr>
              <a:t>(3C</a:t>
            </a:r>
            <a:r>
              <a:rPr lang="en-US" sz="2800" baseline="-25000" dirty="0" smtClean="0">
                <a:solidFill>
                  <a:srgbClr val="00B050"/>
                </a:solidFill>
              </a:rPr>
              <a:t>4</a:t>
            </a:r>
            <a:r>
              <a:rPr lang="en-US" sz="2800" dirty="0" smtClean="0">
                <a:solidFill>
                  <a:srgbClr val="00B050"/>
                </a:solidFill>
              </a:rPr>
              <a:t>,4C</a:t>
            </a:r>
            <a:r>
              <a:rPr lang="en-US" sz="2800" baseline="-25000" dirty="0" smtClean="0">
                <a:solidFill>
                  <a:srgbClr val="00B050"/>
                </a:solidFill>
              </a:rPr>
              <a:t>3</a:t>
            </a:r>
            <a:r>
              <a:rPr lang="en-US" sz="2800" dirty="0" smtClean="0">
                <a:solidFill>
                  <a:srgbClr val="00B050"/>
                </a:solidFill>
              </a:rPr>
              <a:t>and 6C</a:t>
            </a:r>
            <a:r>
              <a:rPr lang="en-US" sz="2800" baseline="-25000" dirty="0" smtClean="0">
                <a:solidFill>
                  <a:srgbClr val="00B050"/>
                </a:solidFill>
              </a:rPr>
              <a:t>2</a:t>
            </a:r>
            <a:r>
              <a:rPr lang="en-US" sz="2800" dirty="0" smtClean="0">
                <a:solidFill>
                  <a:srgbClr val="00B050"/>
                </a:solidFill>
              </a:rPr>
              <a:t>).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 smtClean="0">
              <a:solidFill>
                <a:srgbClr val="00B05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 smtClean="0">
              <a:solidFill>
                <a:srgbClr val="00B05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94" y="326490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Proper Axis of Symmetry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5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900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Rx, </a:t>
            </a:r>
            <a:r>
              <a:rPr lang="en-IN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area III indicate the transformation of the rotational motion of the molecule about x, y and z –axes respectively. 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</a:t>
            </a:r>
            <a:r>
              <a:rPr lang="en-IN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2v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point group </a:t>
            </a:r>
            <a:r>
              <a:rPr lang="en-I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I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transforms as B</a:t>
            </a:r>
            <a:r>
              <a:rPr lang="en-I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I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B</a:t>
            </a:r>
            <a:r>
              <a:rPr lang="en-I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24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I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</a:t>
            </a:r>
            <a:r>
              <a:rPr lang="en-I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find out the characters of </a:t>
            </a:r>
            <a:r>
              <a:rPr lang="en-IN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rotation around the Z-axis represented by the curved arrow,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arrow is unaffected during E and also C</a:t>
            </a:r>
            <a:r>
              <a:rPr lang="en-IN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dirty="0" smtClean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v, 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operates on the arrow, left side of the arrow moves to the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right side and vice-versa. This reverses the direction and arrow. Hence character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is -1.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For</a:t>
            </a:r>
            <a:r>
              <a:rPr lang="el-GR" sz="2400" dirty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σ</a:t>
            </a:r>
            <a:r>
              <a:rPr lang="en-IN" sz="2400" dirty="0" smtClean="0">
                <a:solidFill>
                  <a:srgbClr val="FF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v’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also  the direction reverses and character is -1.</a:t>
            </a:r>
          </a:p>
          <a:p>
            <a:pPr algn="just"/>
            <a:r>
              <a:rPr lang="en-IN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i.e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1, 1,-1,-1. , corresponds to A</a:t>
            </a:r>
            <a:r>
              <a:rPr lang="en-IN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IN" sz="2400" dirty="0" smtClean="0">
                <a:solidFill>
                  <a:srgbClr val="FF66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so on….</a:t>
            </a:r>
            <a:endParaRPr lang="en-IN" sz="2400" dirty="0" smtClean="0">
              <a:solidFill>
                <a:srgbClr val="FF66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849969" y="1214651"/>
            <a:ext cx="13648" cy="1214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058400" y="2402007"/>
            <a:ext cx="805218" cy="982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68167" y="2415653"/>
            <a:ext cx="1323833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42265" y="319357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X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11967912" y="233376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Y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10768083" y="99628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Z</a:t>
            </a:r>
            <a:endParaRPr lang="en-IN" dirty="0"/>
          </a:p>
        </p:txBody>
      </p:sp>
      <p:sp>
        <p:nvSpPr>
          <p:cNvPr id="14" name="Curved Left Arrow 13"/>
          <p:cNvSpPr/>
          <p:nvPr/>
        </p:nvSpPr>
        <p:spPr>
          <a:xfrm>
            <a:off x="10563367" y="1719617"/>
            <a:ext cx="777923" cy="327547"/>
          </a:xfrm>
          <a:prstGeom prst="curvedLeftArrow">
            <a:avLst>
              <a:gd name="adj1" fmla="val 25000"/>
              <a:gd name="adj2" fmla="val 39840"/>
              <a:gd name="adj3" fmla="val 66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0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194" y="0"/>
            <a:ext cx="542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Character table for C</a:t>
            </a:r>
            <a:r>
              <a:rPr lang="en-IN" sz="2800" b="1" baseline="-25000" dirty="0" smtClean="0">
                <a:solidFill>
                  <a:srgbClr val="FF0000"/>
                </a:solidFill>
              </a:rPr>
              <a:t>3v</a:t>
            </a:r>
            <a:r>
              <a:rPr lang="en-IN" sz="2800" b="1" dirty="0" smtClean="0">
                <a:solidFill>
                  <a:srgbClr val="FF0000"/>
                </a:solidFill>
              </a:rPr>
              <a:t> point group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64656"/>
            <a:ext cx="120373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</a:t>
            </a:r>
            <a:r>
              <a:rPr lang="en-US" sz="24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group, the elements are </a:t>
            </a:r>
            <a:endParaRPr lang="en-US" sz="2400" dirty="0" smtClean="0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E,C</a:t>
            </a:r>
            <a:r>
              <a:rPr lang="en-US" sz="2400" baseline="-250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,C</a:t>
            </a:r>
            <a:r>
              <a:rPr lang="en-US" sz="2400" baseline="-250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el-GR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</a:t>
            </a:r>
            <a:r>
              <a:rPr lang="el-GR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”’.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no. class = 3, which is equivalent to total no. of </a:t>
            </a:r>
            <a:r>
              <a:rPr lang="en-US" sz="2400" dirty="0" err="1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,the order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 ,l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2=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2. So one two D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two one D </a:t>
            </a:r>
            <a:r>
              <a:rPr lang="en-US" sz="2400" dirty="0" err="1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elements can be represented in three classes as, E, 2C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3</a:t>
            </a:r>
            <a:r>
              <a:rPr lang="el-GR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will be one totally symmetrical one dimensional representation in all character tables.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25587" y="2593073"/>
            <a:ext cx="8766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From GOT, 1</a:t>
            </a:r>
            <a:r>
              <a:rPr lang="en-IN" baseline="30000" dirty="0" smtClean="0"/>
              <a:t>2</a:t>
            </a:r>
            <a:r>
              <a:rPr lang="en-IN" dirty="0" smtClean="0"/>
              <a:t> +2a</a:t>
            </a:r>
            <a:r>
              <a:rPr lang="en-IN" baseline="30000" dirty="0" smtClean="0"/>
              <a:t>2</a:t>
            </a:r>
            <a:r>
              <a:rPr lang="en-IN" dirty="0" smtClean="0"/>
              <a:t> +3b</a:t>
            </a:r>
            <a:r>
              <a:rPr lang="en-IN" baseline="30000" dirty="0" smtClean="0"/>
              <a:t>2</a:t>
            </a:r>
            <a:r>
              <a:rPr lang="en-IN" dirty="0" smtClean="0"/>
              <a:t> =6</a:t>
            </a:r>
          </a:p>
          <a:p>
            <a:r>
              <a:rPr lang="en-IN" dirty="0" smtClean="0"/>
              <a:t>From </a:t>
            </a:r>
            <a:r>
              <a:rPr lang="en-IN" dirty="0" err="1" smtClean="0"/>
              <a:t>orthogonality</a:t>
            </a:r>
            <a:r>
              <a:rPr lang="en-IN" dirty="0" smtClean="0"/>
              <a:t> rule,  1x1x1 + 2x1xa + 3x1xb = 0</a:t>
            </a:r>
          </a:p>
          <a:p>
            <a:r>
              <a:rPr lang="en-IN" dirty="0" smtClean="0"/>
              <a:t>1+2a</a:t>
            </a:r>
            <a:r>
              <a:rPr lang="en-IN" baseline="-25000" dirty="0"/>
              <a:t> </a:t>
            </a:r>
            <a:r>
              <a:rPr lang="en-IN" dirty="0" smtClean="0"/>
              <a:t> + 3b =0</a:t>
            </a:r>
          </a:p>
          <a:p>
            <a:r>
              <a:rPr lang="en-IN" dirty="0" smtClean="0"/>
              <a:t>Solving these two equations yields b=-1 and a =1.</a:t>
            </a:r>
          </a:p>
          <a:p>
            <a:r>
              <a:rPr lang="en-IN" dirty="0" smtClean="0"/>
              <a:t>Then take , </a:t>
            </a:r>
            <a:r>
              <a:rPr lang="en-IN" dirty="0" err="1" smtClean="0"/>
              <a:t>orthogonality</a:t>
            </a:r>
            <a:r>
              <a:rPr lang="en-IN" dirty="0" smtClean="0"/>
              <a:t> of </a:t>
            </a:r>
            <a:r>
              <a:rPr lang="az-Cyrl-AZ" dirty="0" smtClean="0"/>
              <a:t>Г</a:t>
            </a:r>
            <a:r>
              <a:rPr lang="en-IN" dirty="0" smtClean="0"/>
              <a:t>1 and </a:t>
            </a:r>
            <a:r>
              <a:rPr lang="az-Cyrl-AZ" dirty="0" smtClean="0"/>
              <a:t>Г</a:t>
            </a:r>
            <a:r>
              <a:rPr lang="en-IN" dirty="0" smtClean="0"/>
              <a:t>3 yield 2+ 2c +3d=0. </a:t>
            </a:r>
            <a:r>
              <a:rPr lang="en-IN" dirty="0"/>
              <a:t>of </a:t>
            </a:r>
            <a:r>
              <a:rPr lang="az-Cyrl-AZ" dirty="0" smtClean="0"/>
              <a:t>Г</a:t>
            </a:r>
            <a:r>
              <a:rPr lang="en-IN" dirty="0" smtClean="0"/>
              <a:t>2 </a:t>
            </a:r>
            <a:r>
              <a:rPr lang="en-IN" dirty="0"/>
              <a:t>and </a:t>
            </a:r>
            <a:r>
              <a:rPr lang="az-Cyrl-AZ" dirty="0"/>
              <a:t>Г</a:t>
            </a:r>
            <a:r>
              <a:rPr lang="en-IN" dirty="0"/>
              <a:t>3 </a:t>
            </a:r>
            <a:r>
              <a:rPr lang="en-IN" dirty="0" smtClean="0"/>
              <a:t>yields 2+2c-3d =0, So c=-1and d=0. So the complete character table is , </a:t>
            </a:r>
          </a:p>
          <a:p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2" t="7571" r="5011" b="3749"/>
          <a:stretch/>
        </p:blipFill>
        <p:spPr>
          <a:xfrm>
            <a:off x="436729" y="2988860"/>
            <a:ext cx="1856095" cy="16513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71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310" y="4659609"/>
            <a:ext cx="7651608" cy="21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489" y="150126"/>
            <a:ext cx="5447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</a:rPr>
              <a:t>Character table for C</a:t>
            </a:r>
            <a:r>
              <a:rPr lang="en-IN" sz="2800" b="1" baseline="-25000" dirty="0" smtClean="0">
                <a:solidFill>
                  <a:srgbClr val="FF0000"/>
                </a:solidFill>
              </a:rPr>
              <a:t>2h</a:t>
            </a:r>
            <a:r>
              <a:rPr lang="en-IN" sz="2800" b="1" dirty="0" smtClean="0">
                <a:solidFill>
                  <a:srgbClr val="FF0000"/>
                </a:solidFill>
              </a:rPr>
              <a:t> point group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633" y="2483893"/>
            <a:ext cx="4446692" cy="2101757"/>
          </a:xfrm>
          <a:prstGeom prst="rect">
            <a:avLst/>
          </a:prstGeom>
        </p:spPr>
      </p:pic>
      <p:pic>
        <p:nvPicPr>
          <p:cNvPr id="5124" name="Picture 4" descr="Image result for c2h point grou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5" r="1091" b="3846"/>
          <a:stretch/>
        </p:blipFill>
        <p:spPr bwMode="auto">
          <a:xfrm>
            <a:off x="9021073" y="0"/>
            <a:ext cx="3170927" cy="18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2h point grou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137" y="98000"/>
            <a:ext cx="1586139" cy="12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856357"/>
            <a:ext cx="885739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group, the elements are,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IN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l-GR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of these forms a class and thus total four classes.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of classes = No . Of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4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there in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know,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aseline="30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4,the order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2= 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3=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400" baseline="-250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one., all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one dimensional (four one dimensional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Hence the character of all the identity element is 1.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sum of the squares of the characters of each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4,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of the group. This will possible only if all the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characters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1 or -1.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can be one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all characters being 1. This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  <a:p>
            <a:pPr algn="just"/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for every point group and it will given as the first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characters of two different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should be orthogonal.</a:t>
            </a:r>
          </a:p>
          <a:p>
            <a:pPr algn="just"/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 the first representation, all the other </a:t>
            </a:r>
            <a:r>
              <a:rPr lang="en-US" sz="2400" dirty="0" err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this group will be such that two operations including E will have 1 as character and the other two will have -1 as the character. Therefore, the character table of 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400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54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205" y="95534"/>
            <a:ext cx="6448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Reducible representations</a:t>
            </a:r>
            <a:endParaRPr lang="en-I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36" y="4241066"/>
            <a:ext cx="3313828" cy="4947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68990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0070C0"/>
                </a:solidFill>
              </a:rPr>
              <a:t>The representations obtained in group theory as per vector basis may be reducible or irreducible.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0070C0"/>
                </a:solidFill>
              </a:rPr>
              <a:t>If we are getting an irreducible representation, that will look like any of the irreducible representations already present in the character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</a:rPr>
              <a:t> </a:t>
            </a:r>
            <a:r>
              <a:rPr lang="en-IN" sz="2400" dirty="0" smtClean="0">
                <a:solidFill>
                  <a:srgbClr val="0070C0"/>
                </a:solidFill>
              </a:rPr>
              <a:t>There will not be a representation in the character table  as that we have obtained, it is a reducible representation.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</a:rPr>
              <a:t> </a:t>
            </a:r>
            <a:r>
              <a:rPr lang="en-IN" sz="2400" dirty="0" smtClean="0">
                <a:solidFill>
                  <a:srgbClr val="0070C0"/>
                </a:solidFill>
              </a:rPr>
              <a:t>Reducible representations are the sum of certain set of irreducible representations.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0070C0"/>
                </a:solidFill>
              </a:rPr>
              <a:t>We can determine the number of times each of the </a:t>
            </a:r>
            <a:r>
              <a:rPr lang="en-IN" sz="2400" dirty="0" err="1" smtClean="0">
                <a:solidFill>
                  <a:srgbClr val="0070C0"/>
                </a:solidFill>
              </a:rPr>
              <a:t>irreps</a:t>
            </a:r>
            <a:r>
              <a:rPr lang="en-IN" sz="2400" dirty="0" smtClean="0">
                <a:solidFill>
                  <a:srgbClr val="0070C0"/>
                </a:solidFill>
              </a:rPr>
              <a:t> occurring in a reducible representations by using the reduction formula which can be derived from GOT.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  <a:p>
            <a:r>
              <a:rPr lang="en-IN" dirty="0"/>
              <a:t> </a:t>
            </a:r>
            <a:r>
              <a:rPr lang="en-IN" dirty="0" smtClean="0"/>
              <a:t>    </a:t>
            </a:r>
            <a:r>
              <a:rPr lang="en-IN" sz="2800" dirty="0" smtClean="0">
                <a:solidFill>
                  <a:srgbClr val="0070C0"/>
                </a:solidFill>
              </a:rPr>
              <a:t>h is the order</a:t>
            </a:r>
            <a:r>
              <a:rPr lang="en-IN" sz="2800" dirty="0">
                <a:solidFill>
                  <a:srgbClr val="0070C0"/>
                </a:solidFill>
              </a:rPr>
              <a:t>, g(R) is the number of conjugate elements in the class of the element R. </a:t>
            </a:r>
            <a:r>
              <a:rPr lang="en-IN" sz="2800" dirty="0" smtClean="0">
                <a:solidFill>
                  <a:srgbClr val="0070C0"/>
                </a:solidFill>
              </a:rPr>
              <a:t> </a:t>
            </a:r>
            <a:r>
              <a:rPr lang="el-GR" sz="2800" dirty="0" smtClean="0">
                <a:solidFill>
                  <a:srgbClr val="0070C0"/>
                </a:solidFill>
              </a:rPr>
              <a:t>χ</a:t>
            </a:r>
            <a:r>
              <a:rPr lang="en-IN" sz="2800" baseline="-25000" dirty="0" err="1" smtClean="0">
                <a:solidFill>
                  <a:srgbClr val="0070C0"/>
                </a:solidFill>
              </a:rPr>
              <a:t>i</a:t>
            </a:r>
            <a:r>
              <a:rPr lang="en-IN" sz="2800" dirty="0" smtClean="0">
                <a:solidFill>
                  <a:srgbClr val="0070C0"/>
                </a:solidFill>
              </a:rPr>
              <a:t>(R) is the character of the operation R in the </a:t>
            </a:r>
            <a:r>
              <a:rPr lang="en-IN" sz="2800" dirty="0" err="1" smtClean="0">
                <a:solidFill>
                  <a:srgbClr val="0070C0"/>
                </a:solidFill>
              </a:rPr>
              <a:t>i</a:t>
            </a:r>
            <a:r>
              <a:rPr lang="en-IN" sz="2800" baseline="30000" dirty="0" err="1" smtClean="0">
                <a:solidFill>
                  <a:srgbClr val="0070C0"/>
                </a:solidFill>
              </a:rPr>
              <a:t>th</a:t>
            </a:r>
            <a:r>
              <a:rPr lang="en-IN" sz="2800" dirty="0" smtClean="0">
                <a:solidFill>
                  <a:srgbClr val="0070C0"/>
                </a:solidFill>
              </a:rPr>
              <a:t> irreducible representation and </a:t>
            </a:r>
            <a:r>
              <a:rPr lang="el-GR" sz="2800" dirty="0" smtClean="0">
                <a:solidFill>
                  <a:srgbClr val="0070C0"/>
                </a:solidFill>
              </a:rPr>
              <a:t>χ</a:t>
            </a:r>
            <a:r>
              <a:rPr lang="en-IN" sz="2800" dirty="0" smtClean="0">
                <a:solidFill>
                  <a:srgbClr val="0070C0"/>
                </a:solidFill>
              </a:rPr>
              <a:t>(R</a:t>
            </a:r>
            <a:r>
              <a:rPr lang="en-IN" sz="2800" dirty="0">
                <a:solidFill>
                  <a:srgbClr val="0070C0"/>
                </a:solidFill>
              </a:rPr>
              <a:t>) </a:t>
            </a:r>
            <a:r>
              <a:rPr lang="en-IN" sz="2800" dirty="0" smtClean="0">
                <a:solidFill>
                  <a:srgbClr val="0070C0"/>
                </a:solidFill>
              </a:rPr>
              <a:t>is the total character.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67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5930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In C2v point group , each element forms a class and hence g(R) = 1 for all operations. </a:t>
            </a:r>
          </a:p>
          <a:p>
            <a:r>
              <a:rPr lang="en-IN" sz="2400" dirty="0" smtClean="0">
                <a:solidFill>
                  <a:srgbClr val="FF0000"/>
                </a:solidFill>
              </a:rPr>
              <a:t>In C3v point group, g(E)=1, g(C</a:t>
            </a:r>
            <a:r>
              <a:rPr lang="en-IN" sz="2400" baseline="-25000" dirty="0" smtClean="0">
                <a:solidFill>
                  <a:srgbClr val="FF0000"/>
                </a:solidFill>
              </a:rPr>
              <a:t>3</a:t>
            </a:r>
            <a:r>
              <a:rPr lang="en-IN" sz="2400" dirty="0" smtClean="0">
                <a:solidFill>
                  <a:srgbClr val="FF0000"/>
                </a:solidFill>
              </a:rPr>
              <a:t>) =2, and g(</a:t>
            </a:r>
            <a:r>
              <a:rPr lang="el-GR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sz="2400" baseline="-25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IN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= 3.</a:t>
            </a:r>
          </a:p>
          <a:p>
            <a:endParaRPr lang="en-IN" sz="2400" dirty="0" smtClean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N" sz="24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109182" y="1364777"/>
            <a:ext cx="396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00B050"/>
                </a:solidFill>
              </a:rPr>
              <a:t>Reduction formula of C</a:t>
            </a:r>
            <a:r>
              <a:rPr lang="en-IN" sz="2800" b="1" baseline="-25000" dirty="0" smtClean="0">
                <a:solidFill>
                  <a:srgbClr val="00B050"/>
                </a:solidFill>
              </a:rPr>
              <a:t>2v</a:t>
            </a:r>
            <a:endParaRPr lang="en-IN" sz="2800" b="1" baseline="-250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716" y="1542197"/>
            <a:ext cx="11559653" cy="477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27693" y="-279777"/>
            <a:ext cx="4258104" cy="89392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31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19685" y="-4533334"/>
            <a:ext cx="3152634" cy="121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15555" y="-75067"/>
            <a:ext cx="3248166" cy="100584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75</a:t>
            </a:fld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17" y="4086358"/>
            <a:ext cx="4295884" cy="20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82" y="163774"/>
            <a:ext cx="396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>
                <a:solidFill>
                  <a:srgbClr val="00B050"/>
                </a:solidFill>
              </a:rPr>
              <a:t>Reduction formula of C</a:t>
            </a:r>
            <a:r>
              <a:rPr lang="en-IN" sz="2800" b="1" baseline="-25000" dirty="0" smtClean="0">
                <a:solidFill>
                  <a:srgbClr val="00B050"/>
                </a:solidFill>
              </a:rPr>
              <a:t>3v</a:t>
            </a:r>
            <a:endParaRPr lang="en-IN" sz="2800" b="1" baseline="-250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08408" y="-822260"/>
            <a:ext cx="2986620" cy="4931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27058" y="-797425"/>
            <a:ext cx="3805786" cy="115050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76</a:t>
            </a:fld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0" y="900753"/>
            <a:ext cx="4836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Q. Reduce the following representation using the </a:t>
            </a:r>
          </a:p>
          <a:p>
            <a:r>
              <a:rPr lang="en-IN" dirty="0"/>
              <a:t> </a:t>
            </a:r>
            <a:r>
              <a:rPr lang="en-IN" dirty="0" smtClean="0"/>
              <a:t>    character table.</a:t>
            </a:r>
          </a:p>
          <a:p>
            <a:r>
              <a:rPr lang="en-IN" dirty="0"/>
              <a:t> </a:t>
            </a:r>
            <a:r>
              <a:rPr lang="en-IN" dirty="0" smtClean="0"/>
              <a:t>  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91564"/>
              </p:ext>
            </p:extLst>
          </p:nvPr>
        </p:nvGraphicFramePr>
        <p:xfrm>
          <a:off x="708166" y="1552179"/>
          <a:ext cx="27623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62"/>
                <a:gridCol w="2119378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</a:t>
                      </a:r>
                      <a:r>
                        <a:rPr lang="en-IN" baseline="-25000" dirty="0" smtClean="0"/>
                        <a:t>3v</a:t>
                      </a:r>
                      <a:endParaRPr lang="en-IN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         2C</a:t>
                      </a:r>
                      <a:r>
                        <a:rPr lang="en-IN" baseline="-25000" dirty="0" smtClean="0"/>
                        <a:t>3</a:t>
                      </a:r>
                      <a:r>
                        <a:rPr lang="en-IN" dirty="0" smtClean="0"/>
                        <a:t>      3</a:t>
                      </a:r>
                      <a:r>
                        <a:rPr lang="el-GR" dirty="0" smtClean="0"/>
                        <a:t>σ</a:t>
                      </a:r>
                      <a:r>
                        <a:rPr lang="en-IN" baseline="-25000" dirty="0" smtClean="0"/>
                        <a:t>v</a:t>
                      </a:r>
                      <a:endParaRPr lang="en-IN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Γ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</a:t>
                      </a:r>
                      <a:r>
                        <a:rPr lang="en-IN" baseline="0" dirty="0" smtClean="0"/>
                        <a:t>           2           -1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5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137" y="95534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Hybridisation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21" y="805218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point group</a:t>
            </a:r>
            <a:endParaRPr lang="en-I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64777"/>
            <a:ext cx="118462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Td, the symmetry elements are,</a:t>
            </a:r>
            <a:r>
              <a:rPr lang="en-US" sz="20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S</a:t>
            </a:r>
            <a:r>
              <a:rPr lang="en-US" sz="2000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lvl="0"/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to find-out the characters by taking these vectors as basis. </a:t>
            </a:r>
            <a:r>
              <a:rPr lang="el-GR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(E) = 4</a:t>
            </a:r>
            <a:endParaRPr lang="el-GR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/>
              <a:t> 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031104" y="122830"/>
            <a:ext cx="13647" cy="1091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034817" y="1201003"/>
            <a:ext cx="1023582" cy="477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044752" y="1214651"/>
            <a:ext cx="491320" cy="873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058399" y="1214650"/>
            <a:ext cx="1378424" cy="354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03809" y="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</a:t>
            </a:r>
            <a:r>
              <a:rPr lang="en-IN" baseline="-25000" dirty="0" smtClean="0"/>
              <a:t>1</a:t>
            </a:r>
            <a:endParaRPr lang="en-IN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329916" y="12988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</a:t>
            </a:r>
            <a:r>
              <a:rPr lang="en-IN" baseline="-25000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31439" y="194253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</a:t>
            </a:r>
            <a:r>
              <a:rPr lang="en-IN" baseline="-25000" dirty="0"/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82334" y="131700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</a:t>
            </a:r>
            <a:r>
              <a:rPr lang="en-IN" baseline="-25000" dirty="0"/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53" y="2399525"/>
            <a:ext cx="1535652" cy="1397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7797" y="294791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E =</a:t>
            </a:r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4831427" y="2889492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(E) = 4</a:t>
            </a:r>
            <a:endParaRPr lang="el-GR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74006" y="300250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</a:t>
            </a:r>
            <a:r>
              <a:rPr lang="en-IN" baseline="-25000" dirty="0" smtClean="0"/>
              <a:t>3</a:t>
            </a:r>
            <a:r>
              <a:rPr lang="en-IN" dirty="0" smtClean="0"/>
              <a:t> = </a:t>
            </a:r>
            <a:endParaRPr lang="en-IN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649" y="2341981"/>
            <a:ext cx="788732" cy="16827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80179" y="32072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=</a:t>
            </a:r>
            <a:endParaRPr lang="en-IN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562" y="2337303"/>
            <a:ext cx="716205" cy="16374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016" y="2242234"/>
            <a:ext cx="1613728" cy="180032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214633" y="2878119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IN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534" y="436728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</a:t>
            </a:r>
            <a:r>
              <a:rPr lang="en-IN" baseline="-25000" dirty="0" smtClean="0"/>
              <a:t>2  </a:t>
            </a:r>
            <a:r>
              <a:rPr lang="en-IN" dirty="0" smtClean="0"/>
              <a:t> =</a:t>
            </a:r>
            <a:endParaRPr lang="en-IN" baseline="-25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1" y="3897982"/>
            <a:ext cx="1450542" cy="1737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188310" y="4504478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IN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l-GR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6657" y="440822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</a:t>
            </a:r>
            <a:r>
              <a:rPr lang="en-IN" baseline="-25000" dirty="0" smtClean="0"/>
              <a:t>4</a:t>
            </a:r>
            <a:r>
              <a:rPr lang="en-IN" dirty="0" smtClean="0"/>
              <a:t>     =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81180" y="5513695"/>
            <a:ext cx="200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/>
              <a:t>r</a:t>
            </a:r>
            <a:r>
              <a:rPr lang="en-IN" baseline="-25000" dirty="0" smtClean="0"/>
              <a:t>1</a:t>
            </a:r>
            <a:r>
              <a:rPr lang="en-IN" dirty="0" smtClean="0"/>
              <a:t> to r</a:t>
            </a:r>
            <a:r>
              <a:rPr lang="en-IN" baseline="-25000" dirty="0" smtClean="0"/>
              <a:t>4</a:t>
            </a:r>
            <a:r>
              <a:rPr lang="en-IN" dirty="0" smtClean="0"/>
              <a:t>, r</a:t>
            </a:r>
            <a:r>
              <a:rPr lang="en-IN" baseline="-25000" dirty="0" smtClean="0"/>
              <a:t>2</a:t>
            </a:r>
            <a:r>
              <a:rPr lang="en-IN" dirty="0" smtClean="0"/>
              <a:t> to r</a:t>
            </a:r>
            <a:r>
              <a:rPr lang="en-IN" baseline="-25000" dirty="0" smtClean="0"/>
              <a:t>3</a:t>
            </a:r>
            <a:r>
              <a:rPr lang="en-IN" dirty="0" smtClean="0"/>
              <a:t>, </a:t>
            </a:r>
          </a:p>
          <a:p>
            <a:pPr algn="just"/>
            <a:r>
              <a:rPr lang="en-IN" dirty="0" smtClean="0"/>
              <a:t>r</a:t>
            </a:r>
            <a:r>
              <a:rPr lang="en-IN" baseline="-25000" dirty="0" smtClean="0"/>
              <a:t>3</a:t>
            </a:r>
            <a:r>
              <a:rPr lang="en-IN" dirty="0" smtClean="0"/>
              <a:t> to r</a:t>
            </a:r>
            <a:r>
              <a:rPr lang="en-IN" baseline="-25000" dirty="0" smtClean="0"/>
              <a:t>1</a:t>
            </a:r>
            <a:r>
              <a:rPr lang="en-IN" dirty="0" smtClean="0"/>
              <a:t> &amp; r</a:t>
            </a:r>
            <a:r>
              <a:rPr lang="en-IN" baseline="-25000" dirty="0" smtClean="0"/>
              <a:t>4</a:t>
            </a:r>
            <a:r>
              <a:rPr lang="en-IN" dirty="0" smtClean="0"/>
              <a:t> to r</a:t>
            </a:r>
            <a:r>
              <a:rPr lang="en-IN" baseline="-25000" dirty="0" smtClean="0"/>
              <a:t>2</a:t>
            </a:r>
            <a:endParaRPr lang="en-IN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261" y="3936525"/>
            <a:ext cx="1600200" cy="17145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884579" y="4474907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en-IN" baseline="-25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l-GR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8847" y="465388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 </a:t>
            </a:r>
            <a:r>
              <a:rPr lang="en-I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 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628" y="3988759"/>
            <a:ext cx="1790946" cy="193437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790114" y="4777432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I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N" baseline="-25000" dirty="0">
                <a:solidFill>
                  <a:srgbClr val="FF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N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l-GR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773" y="6155140"/>
            <a:ext cx="317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So the characters are , 4 1 0 0 2 </a:t>
            </a:r>
            <a:endParaRPr lang="en-IN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87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96" y="761830"/>
            <a:ext cx="8286991" cy="3143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698" y="259307"/>
            <a:ext cx="221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Character table for Td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18365" y="3930555"/>
            <a:ext cx="1025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dirty="0" smtClean="0"/>
              <a:t>Г</a:t>
            </a:r>
            <a:r>
              <a:rPr lang="en-IN" dirty="0" smtClean="0"/>
              <a:t> is not an irreducible representation. But it is reducible and we are reducing it using the reduction formula.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4" y="4350247"/>
            <a:ext cx="3313828" cy="494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363" y="4885900"/>
            <a:ext cx="119736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A1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1/24 [ 1x1x4 + 8x1x1 + 3x1x0 +6 x1x0 + 6x1x2  = 1/24[4+8+0+0+12] = 1/24[24] =1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=  1/24 [1x1x4 + 8x1x1 + 3x1x0 +6 x-1x0 + 6x-1x2 = 1/24[4+8+0+0-12] = 1/24[0]  = 0</a:t>
            </a:r>
          </a:p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=  1/24[1x2x4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8x-1x1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3x2x0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x0x0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6x0x2   = 1/24[8-8+0+0+0]   = 1/24[0]  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T1 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1/24[1x3x4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8x0x1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3x-1x0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x1x0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6x-1x2  = 1/24[12 +0+0+0-12] =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1/24[0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= 0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1/24[1x3x4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8x0x1 +3x-1x0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x-1x0 +6x1x2  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1/24[12+0 +0 +0 +12] = 1/24[24] = 1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73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17" y="354842"/>
            <a:ext cx="116005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</a:t>
            </a:r>
            <a:r>
              <a:rPr lang="az-Cyrl-AZ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I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IN" sz="24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T</a:t>
            </a:r>
            <a:r>
              <a:rPr lang="en-IN" sz="24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400" baseline="-25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means that one of the hybrid orbitals has A1 symmetry and other three have T2 symmetry. The atomic orbitals having these symmetries can be identified from the character table.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S-orbitals are totally symmetric.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Td point group, S- orbitals transforms to </a:t>
            </a:r>
            <a:r>
              <a:rPr lang="en-I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sz="24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Px,Py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dxy,dyz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dxz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transforms to </a:t>
            </a:r>
            <a:r>
              <a:rPr lang="en-I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sz="24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symmetry.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set of four tetrahedral orbitals may be formed from one S- and three P or one S and  three d orbitals.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I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d</a:t>
            </a:r>
            <a:r>
              <a:rPr lang="en-I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hybridisation is possible.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</a:t>
            </a:r>
            <a:r>
              <a:rPr lang="en-IN" sz="2400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hybridisation is involved.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in [MnO</a:t>
            </a:r>
            <a:r>
              <a:rPr lang="en-IN" sz="2400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[CrO</a:t>
            </a:r>
            <a:r>
              <a:rPr lang="en-IN" sz="2400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hybridisation is involved using 3d and 4s orbitals.</a:t>
            </a:r>
            <a:endParaRPr lang="en-IN" sz="2400" baseline="300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24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400" baseline="-25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baseline="-250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79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22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713" y="249216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Principal and Subsidiary Axes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80305" y="1516531"/>
            <a:ext cx="11900078" cy="45751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In cases where a  principal axis is identified, other axes, if any, are known as subsidiary axes.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The  subsidiary axes will be C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axes.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They will be perpendicular to the principal axis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If the principal axis is </a:t>
            </a:r>
            <a:r>
              <a:rPr lang="en-US" dirty="0" err="1">
                <a:solidFill>
                  <a:srgbClr val="0070C0"/>
                </a:solidFill>
              </a:rPr>
              <a:t>C</a:t>
            </a:r>
            <a:r>
              <a:rPr lang="en-US" baseline="-25000" dirty="0" err="1">
                <a:solidFill>
                  <a:srgbClr val="0070C0"/>
                </a:solidFill>
              </a:rPr>
              <a:t>n</a:t>
            </a:r>
            <a:r>
              <a:rPr lang="en-US" dirty="0">
                <a:solidFill>
                  <a:srgbClr val="0070C0"/>
                </a:solidFill>
              </a:rPr>
              <a:t>, there will be n C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axes as subsidiary axes.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It follows that a </a:t>
            </a:r>
            <a:r>
              <a:rPr lang="en-US" dirty="0" err="1">
                <a:solidFill>
                  <a:srgbClr val="0070C0"/>
                </a:solidFill>
              </a:rPr>
              <a:t>C</a:t>
            </a:r>
            <a:r>
              <a:rPr lang="en-US" baseline="-25000" dirty="0" err="1">
                <a:solidFill>
                  <a:srgbClr val="0070C0"/>
                </a:solidFill>
              </a:rPr>
              <a:t>n</a:t>
            </a:r>
            <a:r>
              <a:rPr lang="en-US" dirty="0">
                <a:solidFill>
                  <a:srgbClr val="0070C0"/>
                </a:solidFill>
              </a:rPr>
              <a:t> will combine with either no C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axes or nC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axes only.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30463CD-2209-4A8F-96D3-65D3432A4EFA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7171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150" y="300251"/>
            <a:ext cx="8086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Triangular Planar , AB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3</a:t>
            </a:r>
            <a:r>
              <a:rPr lang="en-IN" sz="3200" b="1" dirty="0" smtClean="0">
                <a:solidFill>
                  <a:srgbClr val="00B050"/>
                </a:solidFill>
              </a:rPr>
              <a:t> type . D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3h</a:t>
            </a:r>
            <a:r>
              <a:rPr lang="en-IN" sz="3200" b="1" dirty="0" smtClean="0">
                <a:solidFill>
                  <a:srgbClr val="00B050"/>
                </a:solidFill>
              </a:rPr>
              <a:t> point group.</a:t>
            </a:r>
            <a:endParaRPr lang="en-IN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03" y="914400"/>
            <a:ext cx="6901433" cy="2389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9"/>
          <a:stretch/>
        </p:blipFill>
        <p:spPr>
          <a:xfrm>
            <a:off x="10331355" y="518615"/>
            <a:ext cx="1105470" cy="12828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3565" y="2142699"/>
            <a:ext cx="205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The operations are  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473" y="2557092"/>
            <a:ext cx="4072527" cy="542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261815"/>
            <a:ext cx="222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The characters are                                   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97" y="3564362"/>
            <a:ext cx="4653427" cy="12032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870" y="4702624"/>
            <a:ext cx="11309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1/12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1x1x3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2x1x0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3x1x1 +1 x1x3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2x1x0 +3x1x1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1/12[3+0+3+3+0+3]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1/12[12]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 = 1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Remaining </a:t>
            </a:r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irreps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give 0 value.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5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z-Cyrl-AZ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A1’ + E’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hybridised orbitals have symmetries A1’ and E’ .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Atomic orbitals having these symmetries alone can hybridise to give hybrid orbitals.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corresponding orbitals are, </a:t>
            </a:r>
          </a:p>
          <a:p>
            <a:pPr algn="just"/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A1’  =  S or dz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    = 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endParaRPr lang="en-IN" sz="28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or</a:t>
            </a: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dx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dxy</a:t>
            </a:r>
            <a:endParaRPr lang="en-IN" sz="28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four possible combinations are,  </a:t>
            </a:r>
          </a:p>
          <a:p>
            <a:pPr marL="3200400" lvl="6" indent="-457200" algn="just">
              <a:buFont typeface="Arial" panose="020B0604020202020204" pitchFamily="34" charset="0"/>
              <a:buChar char="•"/>
            </a:pP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s+px+py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   sp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3200400" lvl="6" indent="-45720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s+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dxy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d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</a:p>
          <a:p>
            <a:pPr marL="3200400" lvl="6" indent="-457200" algn="just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px+py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   p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3200400" lvl="6" indent="-457200" algn="just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dz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IN" sz="24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dxy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   d</a:t>
            </a:r>
            <a:r>
              <a:rPr lang="en-IN" sz="24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6" algn="just"/>
            <a:r>
              <a:rPr lang="en-I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these four hybridisations can give rise to triangular planar belongs to D3h point group. </a:t>
            </a:r>
            <a:endParaRPr lang="en-I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0" lvl="6" indent="-457200" algn="just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98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150" y="300251"/>
            <a:ext cx="7907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Square pyramidal , AB</a:t>
            </a:r>
            <a:r>
              <a:rPr lang="en-IN" sz="3200" b="1" baseline="-25000" dirty="0">
                <a:solidFill>
                  <a:srgbClr val="00B050"/>
                </a:solidFill>
              </a:rPr>
              <a:t>5</a:t>
            </a:r>
            <a:r>
              <a:rPr lang="en-IN" sz="3200" b="1" dirty="0" smtClean="0">
                <a:solidFill>
                  <a:srgbClr val="00B050"/>
                </a:solidFill>
              </a:rPr>
              <a:t> type , C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4v</a:t>
            </a:r>
            <a:r>
              <a:rPr lang="en-IN" sz="3200" b="1" dirty="0" smtClean="0">
                <a:solidFill>
                  <a:srgbClr val="00B050"/>
                </a:solidFill>
              </a:rPr>
              <a:t> point group.</a:t>
            </a:r>
            <a:endParaRPr lang="en-IN" sz="3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3691" y="4148920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2800" b="1" dirty="0" smtClean="0">
                <a:solidFill>
                  <a:srgbClr val="00B050"/>
                </a:solidFill>
              </a:rPr>
              <a:t>Г</a:t>
            </a:r>
            <a:r>
              <a:rPr lang="en-IN" sz="2800" b="1" dirty="0" smtClean="0">
                <a:solidFill>
                  <a:srgbClr val="00B050"/>
                </a:solidFill>
              </a:rPr>
              <a:t> = 2A1 + B1 + E</a:t>
            </a:r>
            <a:endParaRPr lang="en-IN" sz="28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9248" y="169607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2A1 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S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  =  dx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   = 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endParaRPr lang="en-IN" sz="28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dxz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dyz</a:t>
            </a:r>
            <a:endParaRPr lang="en-IN" sz="28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703" y="126609"/>
            <a:ext cx="1709297" cy="17092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607089"/>
            <a:ext cx="10968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1/8 [1x1x5 + 2x1x1 + 1x1x1+ 2x1x3+ 2x1x1 ] 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1/8[5+2+1+6+2]=  16/8 =2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nB1 = 1</a:t>
            </a:r>
          </a:p>
          <a:p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= 1</a:t>
            </a:r>
          </a:p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Remaining are zero.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69" y="917286"/>
            <a:ext cx="6150492" cy="361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8806" y="4605108"/>
            <a:ext cx="4913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dirty="0" smtClean="0">
                <a:solidFill>
                  <a:srgbClr val="FF0066"/>
                </a:solidFill>
              </a:rPr>
              <a:t>Possible hybridisations are, </a:t>
            </a:r>
          </a:p>
          <a:p>
            <a:pPr algn="just"/>
            <a:r>
              <a:rPr lang="en-IN" sz="2400" dirty="0" smtClean="0">
                <a:solidFill>
                  <a:srgbClr val="FF0066"/>
                </a:solidFill>
              </a:rPr>
              <a:t>      S + </a:t>
            </a:r>
            <a:r>
              <a:rPr lang="en-IN" sz="2400" dirty="0" err="1" smtClean="0">
                <a:solidFill>
                  <a:srgbClr val="FF0066"/>
                </a:solidFill>
              </a:rPr>
              <a:t>Pz</a:t>
            </a:r>
            <a:r>
              <a:rPr lang="en-IN" sz="2400" dirty="0" smtClean="0">
                <a:solidFill>
                  <a:srgbClr val="FF0066"/>
                </a:solidFill>
              </a:rPr>
              <a:t> + </a:t>
            </a:r>
            <a:r>
              <a:rPr lang="en-IN" sz="2400" dirty="0" err="1" smtClean="0">
                <a:solidFill>
                  <a:srgbClr val="FF0066"/>
                </a:solidFill>
              </a:rPr>
              <a:t>Px</a:t>
            </a:r>
            <a:r>
              <a:rPr lang="en-IN" sz="2400" dirty="0" smtClean="0">
                <a:solidFill>
                  <a:srgbClr val="FF0066"/>
                </a:solidFill>
              </a:rPr>
              <a:t> + </a:t>
            </a:r>
            <a:r>
              <a:rPr lang="en-IN" sz="2400" dirty="0" err="1" smtClean="0">
                <a:solidFill>
                  <a:srgbClr val="FF0066"/>
                </a:solidFill>
              </a:rPr>
              <a:t>Py</a:t>
            </a:r>
            <a:r>
              <a:rPr lang="en-IN" sz="2400" dirty="0" smtClean="0">
                <a:solidFill>
                  <a:srgbClr val="FF0066"/>
                </a:solidFill>
              </a:rPr>
              <a:t> + </a:t>
            </a:r>
            <a:r>
              <a:rPr lang="en-IN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N" sz="2400" baseline="30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400" baseline="30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IN" sz="2400" dirty="0" smtClean="0">
                <a:solidFill>
                  <a:srgbClr val="FF0066"/>
                </a:solidFill>
              </a:rPr>
              <a:t>dsp</a:t>
            </a:r>
            <a:r>
              <a:rPr lang="en-IN" sz="2400" baseline="30000" dirty="0" smtClean="0">
                <a:solidFill>
                  <a:srgbClr val="FF0066"/>
                </a:solidFill>
              </a:rPr>
              <a:t>3</a:t>
            </a:r>
          </a:p>
          <a:p>
            <a:pPr algn="just"/>
            <a:r>
              <a:rPr lang="en-IN" sz="2400" dirty="0" smtClean="0">
                <a:solidFill>
                  <a:srgbClr val="FF0066"/>
                </a:solidFill>
              </a:rPr>
              <a:t>      S </a:t>
            </a:r>
            <a:r>
              <a:rPr lang="en-IN" sz="2400" dirty="0">
                <a:solidFill>
                  <a:srgbClr val="FF0066"/>
                </a:solidFill>
              </a:rPr>
              <a:t>+ </a:t>
            </a:r>
            <a:r>
              <a:rPr lang="en-IN" sz="2400" dirty="0" err="1">
                <a:solidFill>
                  <a:srgbClr val="FF0066"/>
                </a:solidFill>
              </a:rPr>
              <a:t>Pz</a:t>
            </a:r>
            <a:r>
              <a:rPr lang="en-IN" sz="2400" dirty="0">
                <a:solidFill>
                  <a:srgbClr val="FF0066"/>
                </a:solidFill>
              </a:rPr>
              <a:t> + 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dxz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IN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dyz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d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</a:p>
          <a:p>
            <a:pPr algn="just"/>
            <a:r>
              <a:rPr lang="en-IN" sz="2400" dirty="0">
                <a:solidFill>
                  <a:srgbClr val="FF0066"/>
                </a:solidFill>
              </a:rPr>
              <a:t> </a:t>
            </a:r>
            <a:r>
              <a:rPr lang="en-IN" sz="2400" dirty="0" smtClean="0">
                <a:solidFill>
                  <a:srgbClr val="FF0066"/>
                </a:solidFill>
              </a:rPr>
              <a:t>      S </a:t>
            </a:r>
            <a:r>
              <a:rPr lang="en-IN" sz="2400" dirty="0">
                <a:solidFill>
                  <a:srgbClr val="FF0066"/>
                </a:solidFill>
              </a:rPr>
              <a:t>+ </a:t>
            </a:r>
            <a:r>
              <a:rPr lang="en-IN" sz="2400" dirty="0" smtClean="0">
                <a:solidFill>
                  <a:srgbClr val="FF0066"/>
                </a:solidFill>
              </a:rPr>
              <a:t>dz</a:t>
            </a:r>
            <a:r>
              <a:rPr lang="en-IN" sz="2400" baseline="30000" dirty="0" smtClean="0">
                <a:solidFill>
                  <a:srgbClr val="FF0066"/>
                </a:solidFill>
              </a:rPr>
              <a:t>2</a:t>
            </a:r>
            <a:r>
              <a:rPr lang="en-IN" sz="2400" dirty="0" smtClean="0">
                <a:solidFill>
                  <a:srgbClr val="FF0066"/>
                </a:solidFill>
              </a:rPr>
              <a:t>+ 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400" baseline="30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2400" dirty="0">
                <a:solidFill>
                  <a:srgbClr val="FF0066"/>
                </a:solidFill>
              </a:rPr>
              <a:t>+ </a:t>
            </a:r>
            <a:r>
              <a:rPr lang="en-IN" sz="2400" dirty="0" err="1" smtClean="0">
                <a:solidFill>
                  <a:srgbClr val="FF0066"/>
                </a:solidFill>
              </a:rPr>
              <a:t>Px</a:t>
            </a:r>
            <a:r>
              <a:rPr lang="en-IN" sz="2400" dirty="0" smtClean="0">
                <a:solidFill>
                  <a:srgbClr val="FF0066"/>
                </a:solidFill>
              </a:rPr>
              <a:t> </a:t>
            </a:r>
            <a:r>
              <a:rPr lang="en-IN" sz="2400" dirty="0">
                <a:solidFill>
                  <a:srgbClr val="FF0066"/>
                </a:solidFill>
              </a:rPr>
              <a:t>+ </a:t>
            </a:r>
            <a:r>
              <a:rPr lang="en-IN" sz="2400" dirty="0" err="1" smtClean="0">
                <a:solidFill>
                  <a:srgbClr val="FF0066"/>
                </a:solidFill>
              </a:rPr>
              <a:t>Py</a:t>
            </a:r>
            <a:r>
              <a:rPr lang="en-IN" sz="2400" dirty="0" smtClean="0">
                <a:solidFill>
                  <a:srgbClr val="FF0066"/>
                </a:solidFill>
              </a:rPr>
              <a:t>   =  d</a:t>
            </a:r>
            <a:r>
              <a:rPr lang="en-IN" sz="2400" baseline="30000" dirty="0" smtClean="0">
                <a:solidFill>
                  <a:srgbClr val="FF0066"/>
                </a:solidFill>
              </a:rPr>
              <a:t>2</a:t>
            </a:r>
            <a:r>
              <a:rPr lang="en-IN" sz="2400" dirty="0" smtClean="0">
                <a:solidFill>
                  <a:srgbClr val="FF0066"/>
                </a:solidFill>
              </a:rPr>
              <a:t>SP</a:t>
            </a:r>
            <a:r>
              <a:rPr lang="en-IN" sz="2400" baseline="30000" dirty="0" smtClean="0">
                <a:solidFill>
                  <a:srgbClr val="FF0066"/>
                </a:solidFill>
              </a:rPr>
              <a:t>2</a:t>
            </a:r>
            <a:endParaRPr lang="en-IN" sz="2400" baseline="3000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2400" dirty="0">
              <a:solidFill>
                <a:srgbClr val="FF00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16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150" y="300251"/>
            <a:ext cx="8462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err="1">
                <a:solidFill>
                  <a:srgbClr val="00B050"/>
                </a:solidFill>
              </a:rPr>
              <a:t>T</a:t>
            </a:r>
            <a:r>
              <a:rPr lang="en-IN" sz="3200" b="1" dirty="0" err="1" smtClean="0">
                <a:solidFill>
                  <a:srgbClr val="00B050"/>
                </a:solidFill>
              </a:rPr>
              <a:t>rigonal</a:t>
            </a:r>
            <a:r>
              <a:rPr lang="en-IN" sz="3200" b="1" dirty="0" smtClean="0">
                <a:solidFill>
                  <a:srgbClr val="00B050"/>
                </a:solidFill>
              </a:rPr>
              <a:t> </a:t>
            </a:r>
            <a:r>
              <a:rPr lang="en-IN" sz="3200" b="1" dirty="0" err="1" smtClean="0">
                <a:solidFill>
                  <a:srgbClr val="00B050"/>
                </a:solidFill>
              </a:rPr>
              <a:t>bipyramidal</a:t>
            </a:r>
            <a:r>
              <a:rPr lang="en-IN" sz="3200" b="1" dirty="0" smtClean="0">
                <a:solidFill>
                  <a:srgbClr val="00B050"/>
                </a:solidFill>
              </a:rPr>
              <a:t> , AB</a:t>
            </a:r>
            <a:r>
              <a:rPr lang="en-IN" sz="3200" b="1" baseline="-25000" dirty="0">
                <a:solidFill>
                  <a:srgbClr val="00B050"/>
                </a:solidFill>
              </a:rPr>
              <a:t>5</a:t>
            </a:r>
            <a:r>
              <a:rPr lang="en-IN" sz="3200" b="1" dirty="0" smtClean="0">
                <a:solidFill>
                  <a:srgbClr val="00B050"/>
                </a:solidFill>
              </a:rPr>
              <a:t> type , D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3h</a:t>
            </a:r>
            <a:r>
              <a:rPr lang="en-IN" sz="3200" b="1" dirty="0" smtClean="0">
                <a:solidFill>
                  <a:srgbClr val="00B050"/>
                </a:solidFill>
              </a:rPr>
              <a:t> point group.</a:t>
            </a:r>
            <a:endParaRPr lang="en-IN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72" y="818865"/>
            <a:ext cx="6901433" cy="2389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1" y="3123264"/>
            <a:ext cx="4531058" cy="12665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2913" y="1327904"/>
            <a:ext cx="541592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z-Cyrl-AZ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+ E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’+A2’’</a:t>
            </a:r>
            <a:endParaRPr lang="en-IN" sz="28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orbitals are, </a:t>
            </a: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A1’  =  S or dz</a:t>
            </a:r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    =  </a:t>
            </a:r>
            <a:r>
              <a:rPr lang="en-IN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endParaRPr lang="en-IN" sz="28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or</a:t>
            </a: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dx</a:t>
            </a:r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8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dxy</a:t>
            </a:r>
            <a:endParaRPr lang="en-IN" sz="28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A2’’ = </a:t>
            </a:r>
            <a:r>
              <a:rPr lang="en-IN" sz="28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endParaRPr lang="en-IN" sz="2800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d</a:t>
            </a:r>
            <a:r>
              <a:rPr lang="en-IN" sz="2800" baseline="300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28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are the possible hybridisation.</a:t>
            </a:r>
            <a:endParaRPr lang="en-IN" sz="28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/>
            <a:endParaRPr lang="en-IN" sz="2400" baseline="30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207" y="4942216"/>
            <a:ext cx="8047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A1’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1/12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[1x1x5 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2x1x2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3x1x1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1x1x3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2x1x0 +3x1x3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1/12[5+4+3+3+0+9]=  24/12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</a:p>
          <a:p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nA2’’ =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Remaining are zero.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18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150" y="300251"/>
            <a:ext cx="7220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Square Planar, AB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4</a:t>
            </a:r>
            <a:r>
              <a:rPr lang="en-IN" sz="3200" b="1" dirty="0" smtClean="0">
                <a:solidFill>
                  <a:srgbClr val="00B050"/>
                </a:solidFill>
              </a:rPr>
              <a:t> type , D</a:t>
            </a:r>
            <a:r>
              <a:rPr lang="en-IN" sz="3200" b="1" baseline="-25000" dirty="0">
                <a:solidFill>
                  <a:srgbClr val="00B050"/>
                </a:solidFill>
              </a:rPr>
              <a:t>4</a:t>
            </a:r>
            <a:r>
              <a:rPr lang="en-IN" sz="3200" b="1" baseline="-25000" dirty="0" smtClean="0">
                <a:solidFill>
                  <a:srgbClr val="00B050"/>
                </a:solidFill>
              </a:rPr>
              <a:t>h</a:t>
            </a:r>
            <a:r>
              <a:rPr lang="en-IN" sz="3200" b="1" dirty="0" smtClean="0">
                <a:solidFill>
                  <a:srgbClr val="00B050"/>
                </a:solidFill>
              </a:rPr>
              <a:t> point group.</a:t>
            </a:r>
            <a:endParaRPr lang="en-IN" sz="32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3670"/>
            <a:ext cx="8612592" cy="3302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88740" y="2891063"/>
            <a:ext cx="2517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A1g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S ,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B1g 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dx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</a:t>
            </a:r>
            <a:r>
              <a:rPr lang="en-IN" sz="2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r>
              <a:rPr lang="en-IN" sz="2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IN" sz="24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24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endParaRPr lang="en-IN" sz="24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IN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8533" y="4708478"/>
            <a:ext cx="322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/>
              <a:t>A1g+B1g +</a:t>
            </a:r>
            <a:r>
              <a:rPr lang="en-IN" sz="3200" dirty="0" err="1" smtClean="0"/>
              <a:t>Eu</a:t>
            </a:r>
            <a:endParaRPr lang="en-IN" sz="3200" dirty="0"/>
          </a:p>
        </p:txBody>
      </p:sp>
      <p:sp>
        <p:nvSpPr>
          <p:cNvPr id="7" name="Rectangle 6"/>
          <p:cNvSpPr/>
          <p:nvPr/>
        </p:nvSpPr>
        <p:spPr>
          <a:xfrm>
            <a:off x="632345" y="44256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A1g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1/16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1x1x4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2x1x0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1x1x0+ 2x1x2+ 2x1x0+ 1x1x0+ 2x1x0+ 1x1x4+2x1x2+2x1x0]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1/16[4+0+0+4 +0+0+0+4+4+0] =16/16 =1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nB1g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  <a:p>
            <a:r>
              <a:rPr lang="en-I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20167" y="5554639"/>
            <a:ext cx="294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FF3399"/>
                </a:solidFill>
              </a:rPr>
              <a:t>Hybridisations</a:t>
            </a:r>
          </a:p>
          <a:p>
            <a:r>
              <a:rPr lang="en-IN" sz="3600" b="1" dirty="0" smtClean="0">
                <a:solidFill>
                  <a:srgbClr val="FF3399"/>
                </a:solidFill>
              </a:rPr>
              <a:t>dsp</a:t>
            </a:r>
            <a:r>
              <a:rPr lang="en-IN" sz="3600" b="1" baseline="30000" dirty="0" smtClean="0">
                <a:solidFill>
                  <a:srgbClr val="FF3399"/>
                </a:solidFill>
              </a:rPr>
              <a:t>2</a:t>
            </a:r>
            <a:r>
              <a:rPr lang="en-IN" sz="3600" b="1" dirty="0" smtClean="0">
                <a:solidFill>
                  <a:srgbClr val="FF3399"/>
                </a:solidFill>
              </a:rPr>
              <a:t> and d</a:t>
            </a:r>
            <a:r>
              <a:rPr lang="en-IN" sz="3600" b="1" baseline="30000" dirty="0" smtClean="0">
                <a:solidFill>
                  <a:srgbClr val="FF3399"/>
                </a:solidFill>
              </a:rPr>
              <a:t>2</a:t>
            </a:r>
            <a:r>
              <a:rPr lang="en-IN" sz="3600" b="1" dirty="0" smtClean="0">
                <a:solidFill>
                  <a:srgbClr val="FF3399"/>
                </a:solidFill>
              </a:rPr>
              <a:t>p</a:t>
            </a:r>
            <a:r>
              <a:rPr lang="en-IN" sz="3600" b="1" baseline="30000" dirty="0" smtClean="0">
                <a:solidFill>
                  <a:srgbClr val="FF3399"/>
                </a:solidFill>
              </a:rPr>
              <a:t>2</a:t>
            </a:r>
            <a:r>
              <a:rPr lang="en-IN" sz="3600" b="1" dirty="0" smtClean="0">
                <a:solidFill>
                  <a:srgbClr val="FF3399"/>
                </a:solidFill>
              </a:rPr>
              <a:t> </a:t>
            </a:r>
            <a:endParaRPr lang="en-IN" sz="3600" b="1" dirty="0">
              <a:solidFill>
                <a:srgbClr val="FF33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28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85</a:t>
            </a:fld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246495" y="788749"/>
            <a:ext cx="104496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Products</a:t>
            </a: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It is often necessary to determine the symmetry of the product of two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irreps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i="1" dirty="0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., to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determine their direct product.</a:t>
            </a:r>
          </a:p>
          <a:p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representation of the product of two representations is given by the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product of the characters of the two representations.</a:t>
            </a:r>
          </a:p>
          <a:p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Verify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that under C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2v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symmetry A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x B</a:t>
            </a:r>
            <a:r>
              <a:rPr lang="en-IN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= B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⊗ B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-1 -1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As can be seen above, the characters of A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⊗ B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are those of the B</a:t>
            </a:r>
            <a:r>
              <a:rPr lang="en-IN" sz="105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IN" dirty="0" err="1">
                <a:latin typeface="Arial" panose="020B0604020202020204" pitchFamily="34" charset="0"/>
                <a:cs typeface="Arial" panose="020B0604020202020204" pitchFamily="34" charset="0"/>
              </a:rPr>
              <a:t>irrep</a:t>
            </a:r>
            <a:r>
              <a:rPr lang="en-IN" dirty="0">
                <a:latin typeface="TimesNewRomanPSMT"/>
              </a:rPr>
              <a:t>.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181" y="3870634"/>
            <a:ext cx="2834886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551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solidFill>
                  <a:srgbClr val="002060"/>
                </a:solidFill>
              </a:rPr>
              <a:t>Which is the Principal Axis   ?????</a:t>
            </a:r>
            <a:endParaRPr lang="en-IN" sz="4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10762"/>
            <a:ext cx="1181851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FF0000"/>
                </a:solidFill>
              </a:rPr>
              <a:t> If only one </a:t>
            </a:r>
            <a:r>
              <a:rPr lang="en-IN" sz="3200" dirty="0" err="1" smtClean="0">
                <a:solidFill>
                  <a:srgbClr val="FF0000"/>
                </a:solidFill>
              </a:rPr>
              <a:t>C</a:t>
            </a:r>
            <a:r>
              <a:rPr lang="en-IN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IN" sz="3200" dirty="0" smtClean="0">
                <a:solidFill>
                  <a:srgbClr val="FF0000"/>
                </a:solidFill>
              </a:rPr>
              <a:t> is present, it will be the principal axis. </a:t>
            </a:r>
            <a:r>
              <a:rPr lang="en-IN" sz="3200" dirty="0" err="1" smtClean="0">
                <a:solidFill>
                  <a:srgbClr val="FF0000"/>
                </a:solidFill>
              </a:rPr>
              <a:t>Eg</a:t>
            </a:r>
            <a:r>
              <a:rPr lang="en-IN" sz="3200" dirty="0" smtClean="0">
                <a:solidFill>
                  <a:srgbClr val="FF0000"/>
                </a:solidFill>
              </a:rPr>
              <a:t>: C</a:t>
            </a:r>
            <a:r>
              <a:rPr lang="en-IN" sz="3200" baseline="-25000" dirty="0" smtClean="0">
                <a:solidFill>
                  <a:srgbClr val="FF0000"/>
                </a:solidFill>
              </a:rPr>
              <a:t>2</a:t>
            </a:r>
            <a:r>
              <a:rPr lang="en-IN" sz="3200" dirty="0" smtClean="0">
                <a:solidFill>
                  <a:srgbClr val="FF0000"/>
                </a:solidFill>
              </a:rPr>
              <a:t> in water, C</a:t>
            </a:r>
            <a:r>
              <a:rPr lang="en-IN" sz="3200" baseline="-25000" dirty="0" smtClean="0">
                <a:solidFill>
                  <a:srgbClr val="FF0000"/>
                </a:solidFill>
              </a:rPr>
              <a:t>3</a:t>
            </a:r>
            <a:r>
              <a:rPr lang="en-IN" sz="3200" dirty="0" smtClean="0">
                <a:solidFill>
                  <a:srgbClr val="FF0000"/>
                </a:solidFill>
              </a:rPr>
              <a:t> in ammonia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FF0000"/>
                </a:solidFill>
              </a:rPr>
              <a:t> The Higher order axis is the principal axis.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FF0000"/>
                </a:solidFill>
              </a:rPr>
              <a:t>Axis passing through maximum no. of atoms. (</a:t>
            </a:r>
            <a:r>
              <a:rPr lang="en-IN" sz="3200" dirty="0" err="1" smtClean="0">
                <a:solidFill>
                  <a:srgbClr val="FF0000"/>
                </a:solidFill>
              </a:rPr>
              <a:t>Eg</a:t>
            </a:r>
            <a:r>
              <a:rPr lang="en-IN" sz="3200" dirty="0" smtClean="0">
                <a:solidFill>
                  <a:srgbClr val="FF0000"/>
                </a:solidFill>
              </a:rPr>
              <a:t>. Naphthalene, ethylene and </a:t>
            </a:r>
            <a:r>
              <a:rPr lang="en-IN" sz="3200" dirty="0" err="1" smtClean="0">
                <a:solidFill>
                  <a:srgbClr val="FF0000"/>
                </a:solidFill>
              </a:rPr>
              <a:t>allene</a:t>
            </a:r>
            <a:r>
              <a:rPr lang="en-IN" sz="3200" dirty="0" smtClean="0">
                <a:solidFill>
                  <a:srgbClr val="FF0000"/>
                </a:solidFill>
              </a:rPr>
              <a:t> ,three C</a:t>
            </a:r>
            <a:r>
              <a:rPr lang="en-IN" sz="3200" baseline="-25000" dirty="0" smtClean="0">
                <a:solidFill>
                  <a:srgbClr val="FF0000"/>
                </a:solidFill>
              </a:rPr>
              <a:t>2</a:t>
            </a:r>
            <a:r>
              <a:rPr lang="en-IN" sz="3200" dirty="0" smtClean="0">
                <a:solidFill>
                  <a:srgbClr val="FF0000"/>
                </a:solidFill>
              </a:rPr>
              <a:t> axis are present). The Principal axis is the one which passes through maximum no. of atoms.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3200" dirty="0" smtClean="0">
                <a:solidFill>
                  <a:srgbClr val="FF0000"/>
                </a:solidFill>
              </a:rPr>
              <a:t>The axis perpendicular to the plane of the object (in planar species)is taken as principal axis. </a:t>
            </a:r>
          </a:p>
          <a:p>
            <a:pPr algn="just"/>
            <a:r>
              <a:rPr lang="en-IN" sz="3200" dirty="0">
                <a:solidFill>
                  <a:srgbClr val="FF0000"/>
                </a:solidFill>
              </a:rPr>
              <a:t> </a:t>
            </a:r>
            <a:r>
              <a:rPr lang="en-IN" sz="3200" dirty="0" smtClean="0">
                <a:solidFill>
                  <a:srgbClr val="FF0000"/>
                </a:solidFill>
              </a:rPr>
              <a:t>    </a:t>
            </a:r>
            <a:r>
              <a:rPr lang="en-IN" sz="3200" dirty="0" err="1" smtClean="0">
                <a:solidFill>
                  <a:srgbClr val="FF0000"/>
                </a:solidFill>
              </a:rPr>
              <a:t>Eg</a:t>
            </a:r>
            <a:r>
              <a:rPr lang="en-IN" sz="3200" dirty="0" smtClean="0">
                <a:solidFill>
                  <a:srgbClr val="FF0000"/>
                </a:solidFill>
              </a:rPr>
              <a:t>. trans[</a:t>
            </a:r>
            <a:r>
              <a:rPr lang="en-IN" sz="3200" dirty="0" err="1" smtClean="0">
                <a:solidFill>
                  <a:srgbClr val="FF0000"/>
                </a:solidFill>
              </a:rPr>
              <a:t>Pt</a:t>
            </a:r>
            <a:r>
              <a:rPr lang="en-IN" sz="3200" dirty="0" smtClean="0">
                <a:solidFill>
                  <a:srgbClr val="FF0000"/>
                </a:solidFill>
              </a:rPr>
              <a:t>(NH</a:t>
            </a:r>
            <a:r>
              <a:rPr lang="en-IN" sz="3200" baseline="-25000" dirty="0" smtClean="0">
                <a:solidFill>
                  <a:srgbClr val="FF0000"/>
                </a:solidFill>
              </a:rPr>
              <a:t>3</a:t>
            </a:r>
            <a:r>
              <a:rPr lang="en-IN" sz="3200" dirty="0" smtClean="0">
                <a:solidFill>
                  <a:srgbClr val="FF0000"/>
                </a:solidFill>
              </a:rPr>
              <a:t>)</a:t>
            </a:r>
            <a:r>
              <a:rPr lang="en-IN" sz="3200" baseline="-25000" dirty="0" smtClean="0">
                <a:solidFill>
                  <a:srgbClr val="FF0000"/>
                </a:solidFill>
              </a:rPr>
              <a:t>2</a:t>
            </a:r>
            <a:r>
              <a:rPr lang="en-IN" sz="3200" dirty="0" smtClean="0">
                <a:solidFill>
                  <a:srgbClr val="FF0000"/>
                </a:solidFill>
              </a:rPr>
              <a:t>(</a:t>
            </a:r>
            <a:r>
              <a:rPr lang="en-IN" sz="3200" dirty="0" err="1" smtClean="0">
                <a:solidFill>
                  <a:srgbClr val="FF0000"/>
                </a:solidFill>
              </a:rPr>
              <a:t>Cl</a:t>
            </a:r>
            <a:r>
              <a:rPr lang="en-IN" sz="3200" dirty="0" smtClean="0">
                <a:solidFill>
                  <a:srgbClr val="FF0000"/>
                </a:solidFill>
              </a:rPr>
              <a:t>)</a:t>
            </a:r>
            <a:r>
              <a:rPr lang="en-IN" sz="3200" baseline="-25000" dirty="0" smtClean="0">
                <a:solidFill>
                  <a:srgbClr val="FF0000"/>
                </a:solidFill>
              </a:rPr>
              <a:t>2</a:t>
            </a:r>
            <a:r>
              <a:rPr lang="en-IN" sz="3200" dirty="0" smtClean="0">
                <a:solidFill>
                  <a:srgbClr val="FF0000"/>
                </a:solidFill>
              </a:rPr>
              <a:t>], three C</a:t>
            </a:r>
            <a:r>
              <a:rPr lang="en-IN" sz="3200" baseline="-25000" dirty="0" smtClean="0">
                <a:solidFill>
                  <a:srgbClr val="FF0000"/>
                </a:solidFill>
              </a:rPr>
              <a:t>2</a:t>
            </a:r>
            <a:r>
              <a:rPr lang="en-IN" sz="3200" dirty="0" smtClean="0">
                <a:solidFill>
                  <a:srgbClr val="FF0000"/>
                </a:solidFill>
              </a:rPr>
              <a:t>, two are passing through three              </a:t>
            </a:r>
          </a:p>
          <a:p>
            <a:pPr algn="just"/>
            <a:r>
              <a:rPr lang="en-IN" sz="3200" dirty="0">
                <a:solidFill>
                  <a:srgbClr val="FF0000"/>
                </a:solidFill>
              </a:rPr>
              <a:t> </a:t>
            </a:r>
            <a:r>
              <a:rPr lang="en-IN" sz="3200" dirty="0" smtClean="0">
                <a:solidFill>
                  <a:srgbClr val="FF0000"/>
                </a:solidFill>
              </a:rPr>
              <a:t>     atoms.</a:t>
            </a:r>
          </a:p>
          <a:p>
            <a:pPr algn="just"/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801C-4C5B-4958-9496-1A18DAAB7C1E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3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6605</Words>
  <Application>Microsoft Office PowerPoint</Application>
  <PresentationFormat>Widescreen</PresentationFormat>
  <Paragraphs>740</Paragraphs>
  <Slides>85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Yu Gothic UI Semilight</vt:lpstr>
      <vt:lpstr>Arial</vt:lpstr>
      <vt:lpstr>Arial Black</vt:lpstr>
      <vt:lpstr>Arial Rounded MT Bold</vt:lpstr>
      <vt:lpstr>Calibri</vt:lpstr>
      <vt:lpstr>Calibri Light</vt:lpstr>
      <vt:lpstr>Tahoma</vt:lpstr>
      <vt:lpstr>Times New Roman</vt:lpstr>
      <vt:lpstr>TimesNewRomanPSMT</vt:lpstr>
      <vt:lpstr>Wingdings</vt:lpstr>
      <vt:lpstr>Office Theme</vt:lpstr>
      <vt:lpstr>Equation</vt:lpstr>
      <vt:lpstr>PowerPoint Presentation</vt:lpstr>
      <vt:lpstr>Symmetry Element and Symmetry Operation</vt:lpstr>
      <vt:lpstr>PowerPoint Presentation</vt:lpstr>
      <vt:lpstr>Centre of Symmetry</vt:lpstr>
      <vt:lpstr>Plane of Symmetry</vt:lpstr>
      <vt:lpstr>Classification of Planes of symmetry</vt:lpstr>
      <vt:lpstr>Proper Axis of Symmetry </vt:lpstr>
      <vt:lpstr>Principal and Subsidiary Axes</vt:lpstr>
      <vt:lpstr>PowerPoint Presentation</vt:lpstr>
      <vt:lpstr>PowerPoint Presentation</vt:lpstr>
      <vt:lpstr>Improper Axis of Symmetry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Operations Generated by Symmetry Elements</vt:lpstr>
      <vt:lpstr>Point Group</vt:lpstr>
      <vt:lpstr>PowerPoint Presentation</vt:lpstr>
      <vt:lpstr>Assigning Point Groups</vt:lpstr>
      <vt:lpstr>Yes-No Response for Assigning Point Group</vt:lpstr>
      <vt:lpstr>Examples for point group</vt:lpstr>
      <vt:lpstr>PowerPoint Presentation</vt:lpstr>
      <vt:lpstr>Examples of order of a few groups</vt:lpstr>
      <vt:lpstr>PowerPoint Presentation</vt:lpstr>
      <vt:lpstr>PowerPoint Presentation</vt:lpstr>
      <vt:lpstr>Group Multiplication Table</vt:lpstr>
      <vt:lpstr>PowerPoint Presentation</vt:lpstr>
      <vt:lpstr>PowerPoint Presentation</vt:lpstr>
      <vt:lpstr>PowerPoint Presentation</vt:lpstr>
      <vt:lpstr>Classification of Elements of C2V Point group</vt:lpstr>
      <vt:lpstr>Classification of elements of C3V Point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Simultaneous equations as matrix products</vt:lpstr>
      <vt:lpstr>Matrix or Group Representation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HP-PC</dc:creator>
  <cp:lastModifiedBy>USER</cp:lastModifiedBy>
  <cp:revision>298</cp:revision>
  <dcterms:created xsi:type="dcterms:W3CDTF">2016-12-19T12:16:22Z</dcterms:created>
  <dcterms:modified xsi:type="dcterms:W3CDTF">2019-08-18T17:11:42Z</dcterms:modified>
</cp:coreProperties>
</file>