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446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70" d="100"/>
          <a:sy n="70" d="100"/>
        </p:scale>
        <p:origin x="-139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284D-811B-41A7-8E2A-7FE6BF271858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4194-3C8E-4AD2-95EE-DB556703E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2EE408-6604-486D-A9B5-209145B5131D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FF8328-42BF-436E-944B-2B2C612FC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insonpsam\Documents\HP%20Laptop%20files\videos\QM%20lectures\Max%20Planck\Max%20Planck%20email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12776"/>
            <a:ext cx="8496944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Early Development of Quantum Mechanics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438" y="4149080"/>
            <a:ext cx="32677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Dr. Prinson P Samuel</a:t>
            </a:r>
          </a:p>
          <a:p>
            <a:pPr algn="ctr"/>
            <a:endParaRPr lang="en-GB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Department of Chemistry</a:t>
            </a:r>
          </a:p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Christian College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Chengannur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pic>
        <p:nvPicPr>
          <p:cNvPr id="5" name="Picture 14" descr="bohr.jpg                                                       0007114BNick'sG4-1_system              B94BD45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2268538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8932" y="7647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1913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148478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Bohr introduced an atom model based on the concept of </a:t>
            </a:r>
            <a:r>
              <a:rPr lang="en-GB" b="1" dirty="0" smtClean="0">
                <a:solidFill>
                  <a:srgbClr val="FF0000"/>
                </a:solidFill>
              </a:rPr>
              <a:t>angular momentum quantization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1520" y="3068960"/>
            <a:ext cx="5867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Light is </a:t>
            </a:r>
            <a:r>
              <a:rPr lang="en-US" sz="1800" b="1" dirty="0">
                <a:solidFill>
                  <a:srgbClr val="330099"/>
                </a:solidFill>
                <a:latin typeface="Times New Roman" charset="0"/>
              </a:rPr>
              <a:t>emitted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 when an electron jumps from a higher orbit to a lower orbit and </a:t>
            </a:r>
            <a:r>
              <a:rPr lang="en-US" sz="1800" b="1" dirty="0">
                <a:solidFill>
                  <a:srgbClr val="330099"/>
                </a:solidFill>
                <a:latin typeface="Times New Roman" charset="0"/>
              </a:rPr>
              <a:t>absorbed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 when it jumps from a lower to higher orbit.</a:t>
            </a:r>
          </a:p>
          <a:p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	</a:t>
            </a:r>
          </a:p>
          <a:p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The energy and frequency of light emitted or absorbed is given by the difference between the two orbit energies, e.g.,</a:t>
            </a:r>
            <a:endParaRPr lang="en-US" sz="1600" b="1" dirty="0">
              <a:solidFill>
                <a:srgbClr val="000000"/>
              </a:solidFill>
              <a:latin typeface="Times New Roman" charset="0"/>
            </a:endParaRPr>
          </a:p>
          <a:p>
            <a:endParaRPr lang="en-US" sz="1600" b="1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E(photon) = E</a:t>
            </a:r>
            <a:r>
              <a:rPr lang="en-US" sz="1800" b="1" baseline="-25000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 - E</a:t>
            </a:r>
            <a:r>
              <a:rPr lang="en-US" sz="1800" b="1" baseline="-25000" dirty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1800" b="1" dirty="0">
                <a:solidFill>
                  <a:srgbClr val="000000"/>
                </a:solidFill>
                <a:latin typeface="Times New Roman" charset="0"/>
              </a:rPr>
              <a:t> (Energy difference)</a:t>
            </a:r>
          </a:p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877272"/>
            <a:ext cx="284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basis of spectroscopy!!!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953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7" descr="BohrAtom.cdx                                                   00058A62Nick'sG4-1_system              B94BD45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85415"/>
            <a:ext cx="3276600" cy="3276600"/>
          </a:xfrm>
          <a:prstGeom prst="rect">
            <a:avLst/>
          </a:prstGeom>
          <a:noFill/>
        </p:spPr>
      </p:pic>
      <p:pic>
        <p:nvPicPr>
          <p:cNvPr id="7" name="Picture 8" descr="HydrogenLineSpectrum                                           00058A62Nick'sG4-1_system              B94BD45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4365104"/>
            <a:ext cx="5259387" cy="698500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29200" y="5105400"/>
            <a:ext cx="3657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Bohr atom: Light emission occurs when an electron makes a transition from a higher energy orbital to a lower energy orbital and a </a:t>
            </a:r>
            <a:r>
              <a:rPr lang="en-US" sz="1800" b="1">
                <a:solidFill>
                  <a:srgbClr val="FF070B"/>
                </a:solidFill>
              </a:rPr>
              <a:t>photon is emitted. </a:t>
            </a:r>
            <a:r>
              <a:rPr lang="en-US" sz="1800" b="1"/>
              <a:t>Emission spectra appear as sharp lines.</a:t>
            </a:r>
            <a:endParaRPr lang="en-US" sz="180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5181600"/>
            <a:ext cx="4191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Bohr atom: Light absorption occurs when an electron </a:t>
            </a:r>
            <a:r>
              <a:rPr lang="en-US" sz="1800">
                <a:solidFill>
                  <a:srgbClr val="FF070B"/>
                </a:solidFill>
              </a:rPr>
              <a:t>absorbs a photon</a:t>
            </a:r>
            <a:r>
              <a:rPr lang="en-US" sz="1800"/>
              <a:t> and makes a transition for a lower energy orbital to a higher energy orbital. Absorption spectra appear as sharp lines.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810000" y="1318815"/>
            <a:ext cx="140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2</a:t>
            </a:r>
            <a:r>
              <a:rPr lang="en-US" sz="2000"/>
              <a:t> - E</a:t>
            </a:r>
            <a:r>
              <a:rPr lang="en-US" sz="2000" baseline="-25000"/>
              <a:t>1</a:t>
            </a:r>
            <a:r>
              <a:rPr lang="en-US" sz="2000"/>
              <a:t> = h</a:t>
            </a:r>
            <a:r>
              <a:rPr lang="en-US" sz="2000">
                <a:latin typeface="Symbol" charset="2"/>
              </a:rPr>
              <a:t>n</a:t>
            </a:r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2400" y="16236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5</a:t>
            </a:r>
            <a:endParaRPr lang="en-US" sz="2000">
              <a:latin typeface="Symbol" charset="2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990600" y="8616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4</a:t>
            </a:r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934200" y="10902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3</a:t>
            </a:r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620000" y="17760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2</a:t>
            </a:r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315200" y="23856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1</a:t>
            </a:r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600200" y="3861048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A50AFF"/>
                </a:solidFill>
              </a:rPr>
              <a:t>E</a:t>
            </a:r>
            <a:r>
              <a:rPr lang="en-US" sz="1800" baseline="-25000">
                <a:solidFill>
                  <a:srgbClr val="A50AFF"/>
                </a:solidFill>
              </a:rPr>
              <a:t>2</a:t>
            </a:r>
            <a:r>
              <a:rPr lang="en-US" sz="1800">
                <a:solidFill>
                  <a:srgbClr val="A50AFF"/>
                </a:solidFill>
              </a:rPr>
              <a:t> - E</a:t>
            </a:r>
            <a:r>
              <a:rPr lang="en-US" sz="1800" baseline="-25000">
                <a:solidFill>
                  <a:srgbClr val="A50AFF"/>
                </a:solidFill>
              </a:rPr>
              <a:t>1      </a:t>
            </a:r>
            <a:r>
              <a:rPr lang="en-US" sz="1800">
                <a:solidFill>
                  <a:srgbClr val="2A17FF"/>
                </a:solidFill>
              </a:rPr>
              <a:t>E</a:t>
            </a:r>
            <a:r>
              <a:rPr lang="en-US" sz="1800" baseline="-25000">
                <a:solidFill>
                  <a:srgbClr val="2A17FF"/>
                </a:solidFill>
              </a:rPr>
              <a:t>2</a:t>
            </a:r>
            <a:r>
              <a:rPr lang="en-US" sz="1800">
                <a:solidFill>
                  <a:srgbClr val="2A17FF"/>
                </a:solidFill>
              </a:rPr>
              <a:t> - E</a:t>
            </a:r>
            <a:r>
              <a:rPr lang="en-US" sz="1800" baseline="-25000">
                <a:solidFill>
                  <a:srgbClr val="2A17FF"/>
                </a:solidFill>
              </a:rPr>
              <a:t>1         </a:t>
            </a:r>
            <a:r>
              <a:rPr lang="en-US" sz="1800">
                <a:solidFill>
                  <a:srgbClr val="14FF20"/>
                </a:solidFill>
              </a:rPr>
              <a:t>E</a:t>
            </a:r>
            <a:r>
              <a:rPr lang="en-US" sz="1800" baseline="-25000">
                <a:solidFill>
                  <a:srgbClr val="14FF20"/>
                </a:solidFill>
              </a:rPr>
              <a:t>2</a:t>
            </a:r>
            <a:r>
              <a:rPr lang="en-US" sz="1800">
                <a:solidFill>
                  <a:srgbClr val="14FF20"/>
                </a:solidFill>
              </a:rPr>
              <a:t> - E</a:t>
            </a:r>
            <a:r>
              <a:rPr lang="en-US" sz="1800" baseline="-25000">
                <a:solidFill>
                  <a:srgbClr val="14FF20"/>
                </a:solidFill>
              </a:rPr>
              <a:t>1			</a:t>
            </a:r>
            <a:r>
              <a:rPr lang="en-US" sz="1800">
                <a:solidFill>
                  <a:srgbClr val="FF070B"/>
                </a:solidFill>
              </a:rPr>
              <a:t>E</a:t>
            </a:r>
            <a:r>
              <a:rPr lang="en-US" sz="1800" baseline="-25000">
                <a:solidFill>
                  <a:srgbClr val="FF070B"/>
                </a:solidFill>
              </a:rPr>
              <a:t>2</a:t>
            </a:r>
            <a:r>
              <a:rPr lang="en-US" sz="1800">
                <a:solidFill>
                  <a:srgbClr val="FF070B"/>
                </a:solidFill>
              </a:rPr>
              <a:t> - E</a:t>
            </a:r>
            <a:r>
              <a:rPr lang="en-US" sz="1800" baseline="-25000">
                <a:solidFill>
                  <a:srgbClr val="FF070B"/>
                </a:solidFill>
              </a:rPr>
              <a:t>1</a:t>
            </a:r>
            <a:endParaRPr lang="en-US" sz="1800" baseline="-25000">
              <a:solidFill>
                <a:srgbClr val="2A17FF"/>
              </a:solidFill>
            </a:endParaRPr>
          </a:p>
        </p:txBody>
      </p:sp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09215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105400" y="16998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5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096000" y="9378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4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828800" y="10140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3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514600" y="16236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2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2286000" y="230941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1</a:t>
            </a: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048000" y="2461815"/>
            <a:ext cx="128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Photon</a:t>
            </a:r>
          </a:p>
          <a:p>
            <a:r>
              <a:rPr lang="en-US"/>
              <a:t>absorbed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5029200" y="2919015"/>
            <a:ext cx="1095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Photon</a:t>
            </a:r>
          </a:p>
          <a:p>
            <a:r>
              <a:rPr lang="en-US"/>
              <a:t>emitted</a:t>
            </a:r>
          </a:p>
        </p:txBody>
      </p:sp>
    </p:spTree>
    <p:extLst>
      <p:ext uri="{BB962C8B-B14F-4D97-AF65-F5344CB8AC3E}">
        <p14:creationId xmlns:p14="http://schemas.microsoft.com/office/powerpoint/2010/main" val="27621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01-22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358776" cy="48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pic>
        <p:nvPicPr>
          <p:cNvPr id="6" name="Picture 17" descr="BohrAtomAbsEmission.pct                                        00058A62Nick'sG4-1_system              B94BD45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40768"/>
            <a:ext cx="5486400" cy="3546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3968" y="836712"/>
            <a:ext cx="455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Gave theoretical support to </a:t>
            </a:r>
            <a:r>
              <a:rPr lang="en-GB" b="1" dirty="0" err="1" smtClean="0">
                <a:solidFill>
                  <a:srgbClr val="FF0000"/>
                </a:solidFill>
              </a:rPr>
              <a:t>Rydberg</a:t>
            </a:r>
            <a:r>
              <a:rPr lang="en-GB" b="1" dirty="0" smtClean="0">
                <a:solidFill>
                  <a:srgbClr val="FF0000"/>
                </a:solidFill>
              </a:rPr>
              <a:t> equation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83968" y="5373216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 err="1"/>
              <a:t>Niels</a:t>
            </a:r>
            <a:r>
              <a:rPr lang="en-US" sz="1800" dirty="0"/>
              <a:t> </a:t>
            </a:r>
            <a:r>
              <a:rPr lang="en-US" sz="1800" dirty="0" smtClean="0"/>
              <a:t>Bohr won </a:t>
            </a:r>
            <a:r>
              <a:rPr lang="en-US" sz="1800" b="1" dirty="0" smtClean="0">
                <a:solidFill>
                  <a:srgbClr val="FF0000"/>
                </a:solidFill>
              </a:rPr>
              <a:t>the Nobel </a:t>
            </a:r>
            <a:r>
              <a:rPr lang="en-US" sz="1800" b="1" dirty="0">
                <a:solidFill>
                  <a:srgbClr val="FF0000"/>
                </a:solidFill>
              </a:rPr>
              <a:t>Prize </a:t>
            </a:r>
            <a:r>
              <a:rPr lang="en-US" sz="1800" b="1" dirty="0" smtClean="0">
                <a:solidFill>
                  <a:srgbClr val="FF0000"/>
                </a:solidFill>
              </a:rPr>
              <a:t>1922 </a:t>
            </a:r>
            <a:r>
              <a:rPr lang="en-US" sz="1800" dirty="0" smtClean="0"/>
              <a:t>for “the </a:t>
            </a:r>
            <a:r>
              <a:rPr lang="en-US" sz="1800" dirty="0"/>
              <a:t>structure of atoms and the radiation emanating from them”</a:t>
            </a:r>
          </a:p>
        </p:txBody>
      </p:sp>
    </p:spTree>
    <p:extLst>
      <p:ext uri="{BB962C8B-B14F-4D97-AF65-F5344CB8AC3E}">
        <p14:creationId xmlns:p14="http://schemas.microsoft.com/office/powerpoint/2010/main" val="1628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20486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Quantization  is a highly manifested phenomenon in the microscopic domain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4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5486400"/>
            <a:ext cx="860444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charset="0"/>
              </a:rPr>
              <a:t>“Two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seemingly incompatible conceptions can each represent an aspect of the truth ... They may serve in turn to represent the facts without ever entering into direct conflict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</a:rPr>
              <a:t>.”  </a:t>
            </a:r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de Broglie, </a:t>
            </a:r>
            <a:r>
              <a:rPr lang="en-US" sz="2000" b="1" i="1" dirty="0" err="1">
                <a:solidFill>
                  <a:srgbClr val="FF0000"/>
                </a:solidFill>
                <a:latin typeface="Times New Roman" charset="0"/>
              </a:rPr>
              <a:t>Dialectica</a:t>
            </a:r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50925"/>
            <a:ext cx="2727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4243388"/>
            <a:ext cx="294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Louis de Broglie 1892-1987</a:t>
            </a:r>
          </a:p>
          <a:p>
            <a:r>
              <a:rPr lang="en-US" sz="1800"/>
              <a:t>Nobel Prize 1929</a:t>
            </a:r>
          </a:p>
          <a:p>
            <a:r>
              <a:rPr lang="en-US" sz="1800"/>
              <a:t>“for his discovery of the wave</a:t>
            </a:r>
          </a:p>
          <a:p>
            <a:r>
              <a:rPr lang="en-US" sz="1800"/>
              <a:t> nature of electrons”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38600" y="2571080"/>
            <a:ext cx="43211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Light: E = </a:t>
            </a:r>
            <a:r>
              <a:rPr lang="en-US" dirty="0" err="1"/>
              <a:t>h</a:t>
            </a:r>
            <a:r>
              <a:rPr lang="en-US" dirty="0" err="1">
                <a:latin typeface="Symbol" charset="2"/>
              </a:rPr>
              <a:t>n</a:t>
            </a:r>
            <a:r>
              <a:rPr lang="en-US" dirty="0"/>
              <a:t> (Planck)</a:t>
            </a:r>
          </a:p>
          <a:p>
            <a:endParaRPr lang="en-US" dirty="0"/>
          </a:p>
          <a:p>
            <a:r>
              <a:rPr lang="en-US" dirty="0"/>
              <a:t>Mass: E = mc</a:t>
            </a:r>
            <a:r>
              <a:rPr lang="en-US" baseline="30000" dirty="0"/>
              <a:t>2</a:t>
            </a:r>
            <a:r>
              <a:rPr lang="en-US" dirty="0"/>
              <a:t> (Einstein)</a:t>
            </a:r>
          </a:p>
          <a:p>
            <a:endParaRPr lang="en-US" dirty="0"/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r>
              <a:rPr lang="en-US" dirty="0" err="1"/>
              <a:t>h</a:t>
            </a:r>
            <a:r>
              <a:rPr lang="en-US" dirty="0" err="1">
                <a:latin typeface="Symbol" charset="2"/>
              </a:rPr>
              <a:t>n</a:t>
            </a:r>
            <a:r>
              <a:rPr lang="en-US" dirty="0">
                <a:latin typeface="Symbol" charset="2"/>
              </a:rPr>
              <a:t>  </a:t>
            </a:r>
            <a:r>
              <a:rPr lang="en-US" dirty="0"/>
              <a:t>h(c/</a:t>
            </a:r>
            <a:r>
              <a:rPr lang="en-US" dirty="0">
                <a:latin typeface="Symbol" charset="2"/>
              </a:rPr>
              <a:t>l</a:t>
            </a:r>
            <a:r>
              <a:rPr lang="en-US" dirty="0"/>
              <a:t>)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=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mc</a:t>
            </a:r>
            <a:r>
              <a:rPr lang="en-US" baseline="30000" dirty="0"/>
              <a:t>2</a:t>
            </a:r>
            <a:r>
              <a:rPr lang="en-US" dirty="0"/>
              <a:t> (de Broglie)</a:t>
            </a:r>
          </a:p>
          <a:p>
            <a:endParaRPr lang="en-US" dirty="0"/>
          </a:p>
          <a:p>
            <a:r>
              <a:rPr lang="en-US" dirty="0"/>
              <a:t>Light		=	Matter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75856" y="1342509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If </a:t>
            </a:r>
            <a:r>
              <a:rPr lang="en-US" b="1" dirty="0"/>
              <a:t>waves can mimic particles, then particles can mimic waves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pic>
        <p:nvPicPr>
          <p:cNvPr id="6" name="Picture 2" descr="figure-01-15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957315" cy="506162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27984" y="1844824"/>
            <a:ext cx="411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/>
              <a:t>Schroedinger</a:t>
            </a:r>
            <a:r>
              <a:rPr lang="en-US" dirty="0"/>
              <a:t>: If electrons are waves, their </a:t>
            </a:r>
            <a:r>
              <a:rPr lang="en-US" dirty="0" err="1"/>
              <a:t>postion</a:t>
            </a:r>
            <a:r>
              <a:rPr lang="en-US" dirty="0"/>
              <a:t> and motion in space must obey a wave equation.</a:t>
            </a:r>
          </a:p>
          <a:p>
            <a:endParaRPr lang="en-US" dirty="0"/>
          </a:p>
          <a:p>
            <a:r>
              <a:rPr lang="en-US" dirty="0"/>
              <a:t>Solutions of wave equations yield </a:t>
            </a:r>
            <a:r>
              <a:rPr lang="en-US" dirty="0" err="1"/>
              <a:t>wavefunctions</a:t>
            </a:r>
            <a:r>
              <a:rPr lang="en-US" dirty="0"/>
              <a:t>, Y, which contain the information required to describe ALL of the properties of the wave.</a:t>
            </a:r>
          </a:p>
        </p:txBody>
      </p:sp>
    </p:spTree>
    <p:extLst>
      <p:ext uri="{BB962C8B-B14F-4D97-AF65-F5344CB8AC3E}">
        <p14:creationId xmlns:p14="http://schemas.microsoft.com/office/powerpoint/2010/main" val="8286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-01-02.jpg 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 cstate="print"/>
          <a:srcRect t="7524"/>
          <a:stretch>
            <a:fillRect/>
          </a:stretch>
        </p:blipFill>
        <p:spPr bwMode="auto">
          <a:xfrm>
            <a:off x="303213" y="1412776"/>
            <a:ext cx="8535987" cy="51734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322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Hydrogen orbital wave 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2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-01-30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367387" cy="5230788"/>
          </a:xfrm>
          <a:prstGeom prst="rect">
            <a:avLst/>
          </a:prstGeom>
          <a:noFill/>
        </p:spPr>
      </p:pic>
      <p:pic>
        <p:nvPicPr>
          <p:cNvPr id="5" name="Picture 5" descr="figure-01-28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603575" cy="3973504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2597" y="739552"/>
            <a:ext cx="8397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Pictures of </a:t>
            </a:r>
            <a:r>
              <a:rPr lang="en-US" b="1" dirty="0" smtClean="0"/>
              <a:t>Wave functions</a:t>
            </a:r>
            <a:r>
              <a:rPr lang="en-US" b="1" dirty="0"/>
              <a:t>: </a:t>
            </a:r>
            <a:r>
              <a:rPr lang="en-US" b="1" dirty="0" err="1"/>
              <a:t>Orbitals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5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pic>
        <p:nvPicPr>
          <p:cNvPr id="6" name="Max Planck emai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2808312" cy="2106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3068960"/>
            <a:ext cx="378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I visited the grave of Max Planck in </a:t>
            </a:r>
            <a:r>
              <a:rPr lang="en-GB" dirty="0" err="1" smtClean="0"/>
              <a:t>Göttingen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59832" y="5085184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9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47500"/>
            <a:ext cx="326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JJ Thomson discovered electron</a:t>
            </a:r>
            <a:endParaRPr lang="en-GB" b="1" dirty="0"/>
          </a:p>
        </p:txBody>
      </p:sp>
      <p:pic>
        <p:nvPicPr>
          <p:cNvPr id="1026" name="Picture 2" descr="Image result for crooke's 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928"/>
            <a:ext cx="3103612" cy="25252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2492896"/>
            <a:ext cx="121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Crooke’s Tube</a:t>
            </a:r>
            <a:endParaRPr lang="en-GB" sz="1400" b="1" dirty="0"/>
          </a:p>
        </p:txBody>
      </p:sp>
      <p:pic>
        <p:nvPicPr>
          <p:cNvPr id="1028" name="Picture 4" descr="Image result for wilson's cloud ch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457700" cy="2990850"/>
          </a:xfrm>
          <a:prstGeom prst="rect">
            <a:avLst/>
          </a:prstGeom>
          <a:noFill/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836712"/>
            <a:ext cx="1415459" cy="17053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8932" y="7647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1897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869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621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Blackbody radiation could not be explained by classical physics </a:t>
            </a:r>
            <a:endParaRPr lang="en-GB" b="1" dirty="0"/>
          </a:p>
        </p:txBody>
      </p:sp>
      <p:pic>
        <p:nvPicPr>
          <p:cNvPr id="15362" name="Picture 2" descr="Image result for ultraviolet catastrophe"/>
          <p:cNvPicPr>
            <a:picLocks noChangeAspect="1" noChangeArrowheads="1"/>
          </p:cNvPicPr>
          <p:nvPr/>
        </p:nvPicPr>
        <p:blipFill>
          <a:blip r:embed="rId2" cstate="print"/>
          <a:srcRect b="14709"/>
          <a:stretch>
            <a:fillRect/>
          </a:stretch>
        </p:blipFill>
        <p:spPr bwMode="auto">
          <a:xfrm>
            <a:off x="323528" y="1412776"/>
            <a:ext cx="4343400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4941168"/>
            <a:ext cx="201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Rayleigh-Jeans Law</a:t>
            </a:r>
            <a:endParaRPr lang="en-GB" b="1" dirty="0"/>
          </a:p>
        </p:txBody>
      </p:sp>
      <p:pic>
        <p:nvPicPr>
          <p:cNvPr id="15366" name="Picture 6" descr="Image result for rayleigh jeans equation"/>
          <p:cNvPicPr>
            <a:picLocks noChangeAspect="1" noChangeArrowheads="1"/>
          </p:cNvPicPr>
          <p:nvPr/>
        </p:nvPicPr>
        <p:blipFill>
          <a:blip r:embed="rId3" cstate="print"/>
          <a:srcRect l="53003" t="32222" r="27470" b="45470"/>
          <a:stretch>
            <a:fillRect/>
          </a:stretch>
        </p:blipFill>
        <p:spPr bwMode="auto">
          <a:xfrm>
            <a:off x="5292080" y="4437112"/>
            <a:ext cx="2840316" cy="1825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805929"/>
            <a:ext cx="888409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70B"/>
                </a:solidFill>
              </a:rPr>
              <a:t>Paradox </a:t>
            </a:r>
            <a:r>
              <a:rPr lang="en-US" sz="2800" dirty="0"/>
              <a:t>	</a:t>
            </a:r>
          </a:p>
          <a:p>
            <a:endParaRPr lang="en-US" dirty="0"/>
          </a:p>
          <a:p>
            <a:r>
              <a:rPr lang="en-US" dirty="0" smtClean="0"/>
              <a:t>Cannot </a:t>
            </a:r>
            <a:r>
              <a:rPr lang="en-US" dirty="0"/>
              <a:t>explain the </a:t>
            </a:r>
            <a:r>
              <a:rPr lang="en-US" dirty="0" err="1"/>
              <a:t>wavelenght</a:t>
            </a:r>
            <a:r>
              <a:rPr lang="en-US" dirty="0"/>
              <a:t> dependence of the intensity (I) of the light that is emitted from a simple heated object (an idealized “black body” that absorbs all light)!</a:t>
            </a:r>
          </a:p>
          <a:p>
            <a:endParaRPr lang="en-US" dirty="0"/>
          </a:p>
          <a:p>
            <a:r>
              <a:rPr lang="en-US" dirty="0"/>
              <a:t>I (Intensity) proportional to </a:t>
            </a:r>
            <a:r>
              <a:rPr lang="en-US" dirty="0">
                <a:latin typeface="Symbol" charset="2"/>
              </a:rPr>
              <a:t>n</a:t>
            </a:r>
          </a:p>
          <a:p>
            <a:endParaRPr lang="en-US" dirty="0">
              <a:latin typeface="Symbol" charset="2"/>
            </a:endParaRPr>
          </a:p>
          <a:p>
            <a:r>
              <a:rPr lang="en-US" dirty="0"/>
              <a:t>I (Intensity) proportional to </a:t>
            </a:r>
            <a:r>
              <a:rPr lang="en-US" dirty="0">
                <a:latin typeface="Symbol" charset="2"/>
              </a:rPr>
              <a:t>l</a:t>
            </a:r>
          </a:p>
          <a:p>
            <a:endParaRPr lang="en-US" dirty="0">
              <a:latin typeface="Symbol" charset="2"/>
            </a:endParaRPr>
          </a:p>
          <a:p>
            <a:r>
              <a:rPr lang="en-US" dirty="0"/>
              <a:t>I (Intensity)goes to infinity as </a:t>
            </a:r>
            <a:r>
              <a:rPr lang="en-US" dirty="0">
                <a:latin typeface="Symbol" charset="2"/>
              </a:rPr>
              <a:t>l</a:t>
            </a:r>
            <a:r>
              <a:rPr lang="en-US" dirty="0"/>
              <a:t> goes to zero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Experiment:  Maximum observed!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4" descr="Image result for rayleigh jeans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032448" cy="3392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6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18932" y="7647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1900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148478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Max Planck used a quantum hypothesis to derive the blackbody radiation law</a:t>
            </a:r>
            <a:endParaRPr lang="en-GB" b="1" dirty="0"/>
          </a:p>
        </p:txBody>
      </p:sp>
      <p:pic>
        <p:nvPicPr>
          <p:cNvPr id="16386" name="Picture 2" descr="Image result for max plan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37" y="620688"/>
            <a:ext cx="2661295" cy="2661295"/>
          </a:xfrm>
          <a:prstGeom prst="rect">
            <a:avLst/>
          </a:prstGeom>
          <a:noFill/>
        </p:spPr>
      </p:pic>
      <p:sp>
        <p:nvSpPr>
          <p:cNvPr id="16388" name="AutoShape 4" descr="Image result for planck's blackbody equation"/>
          <p:cNvSpPr>
            <a:spLocks noChangeAspect="1" noChangeArrowheads="1"/>
          </p:cNvSpPr>
          <p:nvPr/>
        </p:nvSpPr>
        <p:spPr bwMode="auto">
          <a:xfrm>
            <a:off x="155575" y="-685800"/>
            <a:ext cx="290512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Image result for planck's blackbody equation"/>
          <p:cNvSpPr>
            <a:spLocks noChangeAspect="1" noChangeArrowheads="1"/>
          </p:cNvSpPr>
          <p:nvPr/>
        </p:nvSpPr>
        <p:spPr bwMode="auto">
          <a:xfrm>
            <a:off x="155575" y="-685800"/>
            <a:ext cx="290512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2" name="Picture 8" descr="Image result for planck's blackbody equation"/>
          <p:cNvPicPr>
            <a:picLocks noChangeAspect="1" noChangeArrowheads="1"/>
          </p:cNvPicPr>
          <p:nvPr/>
        </p:nvPicPr>
        <p:blipFill>
          <a:blip r:embed="rId3" cstate="print"/>
          <a:srcRect t="18900" b="13901"/>
          <a:stretch>
            <a:fillRect/>
          </a:stretch>
        </p:blipFill>
        <p:spPr bwMode="auto">
          <a:xfrm>
            <a:off x="251520" y="2636912"/>
            <a:ext cx="5286375" cy="2664296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716016" y="5057889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Max Planck</a:t>
            </a:r>
          </a:p>
          <a:p>
            <a:r>
              <a:rPr lang="en-US" sz="2000" dirty="0"/>
              <a:t>Nobel Prize 1918</a:t>
            </a:r>
          </a:p>
          <a:p>
            <a:r>
              <a:rPr lang="en-US" sz="2000" dirty="0"/>
              <a:t>“for his explanation of the </a:t>
            </a:r>
            <a:r>
              <a:rPr lang="en-US" sz="2000" dirty="0">
                <a:solidFill>
                  <a:srgbClr val="A50AFF"/>
                </a:solidFill>
              </a:rPr>
              <a:t>ultraviolet</a:t>
            </a:r>
            <a:r>
              <a:rPr lang="en-US" sz="2000" dirty="0"/>
              <a:t> catastrophe”, namely </a:t>
            </a:r>
            <a:r>
              <a:rPr lang="en-US" b="1" dirty="0"/>
              <a:t>E = </a:t>
            </a:r>
            <a:r>
              <a:rPr lang="en-US" b="1" dirty="0" err="1" smtClean="0"/>
              <a:t>h</a:t>
            </a:r>
            <a:r>
              <a:rPr lang="en-US" b="1" dirty="0" err="1" smtClean="0">
                <a:latin typeface="Symbol" charset="2"/>
              </a:rPr>
              <a:t>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35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18932" y="7647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1905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148478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Einstein explained photoelectric effect with a quantum hypothesis</a:t>
            </a:r>
            <a:endParaRPr lang="en-GB" b="1" dirty="0"/>
          </a:p>
        </p:txBody>
      </p:sp>
      <p:pic>
        <p:nvPicPr>
          <p:cNvPr id="17412" name="Picture 4" descr="Image result for albert ein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1966747" cy="2950121"/>
          </a:xfrm>
          <a:prstGeom prst="rect">
            <a:avLst/>
          </a:prstGeom>
          <a:noFill/>
        </p:spPr>
      </p:pic>
      <p:pic>
        <p:nvPicPr>
          <p:cNvPr id="1026" name="Picture 2" descr="Image result for photoelectric eff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3035365" cy="2304256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4781470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A beam of light hitting a metal surface can cause electrons to be ejected from the surface. </a:t>
            </a:r>
          </a:p>
          <a:p>
            <a:pPr algn="just"/>
            <a:endParaRPr lang="en-US" sz="1600" b="1" dirty="0">
              <a:latin typeface="Calibri" pitchFamily="34" charset="0"/>
            </a:endParaRPr>
          </a:p>
          <a:p>
            <a:pPr algn="just"/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Classical Paradigm: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energy of the ejected electrons should be proportional to the intensity of the light and independent of the frequency of the light.</a:t>
            </a:r>
          </a:p>
          <a:p>
            <a:pPr algn="just"/>
            <a:endParaRPr lang="en-US" sz="1600" b="1" dirty="0">
              <a:latin typeface="Calibri" pitchFamily="34" charset="0"/>
            </a:endParaRPr>
          </a:p>
          <a:p>
            <a:pPr algn="just"/>
            <a:r>
              <a:rPr lang="en-US" sz="1600" b="1" i="1" dirty="0">
                <a:solidFill>
                  <a:srgbClr val="7030A0"/>
                </a:solidFill>
                <a:latin typeface="Calibri" pitchFamily="34" charset="0"/>
              </a:rPr>
              <a:t>Experiment:</a:t>
            </a:r>
            <a:r>
              <a:rPr lang="en-US" sz="1600" b="1" dirty="0">
                <a:solidFill>
                  <a:srgbClr val="7030A0"/>
                </a:solidFill>
                <a:latin typeface="Calibri" pitchFamily="34" charset="0"/>
              </a:rPr>
              <a:t> the energy of the ejected electrons is independent of the intensity and depends directly on the frequency</a:t>
            </a:r>
            <a:r>
              <a:rPr lang="en-US" sz="1600" b="1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9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6525" y="746125"/>
            <a:ext cx="474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4005064"/>
            <a:ext cx="3446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Albert Einstein</a:t>
            </a:r>
          </a:p>
          <a:p>
            <a:r>
              <a:rPr lang="en-US" sz="2000" dirty="0"/>
              <a:t>Nobel Prize 1921</a:t>
            </a:r>
          </a:p>
          <a:p>
            <a:r>
              <a:rPr lang="en-US" sz="2000" dirty="0"/>
              <a:t>“For his explanation of the photoelectric effect”, namely,</a:t>
            </a:r>
          </a:p>
          <a:p>
            <a:r>
              <a:rPr lang="en-US" sz="2000" dirty="0"/>
              <a:t>E</a:t>
            </a:r>
            <a:r>
              <a:rPr lang="en-US" sz="2000" baseline="-25000" dirty="0"/>
              <a:t>2</a:t>
            </a:r>
            <a:r>
              <a:rPr lang="en-US" sz="2000" dirty="0"/>
              <a:t> - E</a:t>
            </a:r>
            <a:r>
              <a:rPr lang="en-US" sz="2000" baseline="-25000" dirty="0"/>
              <a:t>1</a:t>
            </a:r>
            <a:r>
              <a:rPr lang="en-US" sz="2000" dirty="0"/>
              <a:t> = </a:t>
            </a:r>
            <a:r>
              <a:rPr lang="en-US" sz="2000" dirty="0" err="1"/>
              <a:t>h</a:t>
            </a:r>
            <a:r>
              <a:rPr lang="en-US" sz="2000" dirty="0" err="1">
                <a:latin typeface="Symbol" charset="2"/>
              </a:rPr>
              <a:t>n</a:t>
            </a:r>
            <a:r>
              <a:rPr lang="en-US" sz="2000" dirty="0"/>
              <a:t>, light is </a:t>
            </a:r>
          </a:p>
          <a:p>
            <a:r>
              <a:rPr lang="en-US" sz="2000" dirty="0"/>
              <a:t>quantized as photons. </a:t>
            </a:r>
          </a:p>
        </p:txBody>
      </p:sp>
      <p:pic>
        <p:nvPicPr>
          <p:cNvPr id="9" name="Picture 7" descr="ElectromagneticEffect.jpeg                                     000740D2Nick'sG4-1_system              B94BD45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354" y="764704"/>
            <a:ext cx="3538982" cy="2523595"/>
          </a:xfrm>
          <a:prstGeom prst="rect">
            <a:avLst/>
          </a:prstGeom>
          <a:noFill/>
        </p:spPr>
      </p:pic>
      <p:pic>
        <p:nvPicPr>
          <p:cNvPr id="10" name="Picture 8" descr="PhotoelectricEffect_b.jpeg                                     000740D2Nick'sG4-1_system              B94BD45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73016"/>
            <a:ext cx="3827241" cy="257854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76800" y="3810000"/>
            <a:ext cx="140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2</a:t>
            </a:r>
            <a:r>
              <a:rPr lang="en-US" sz="2000"/>
              <a:t> - E</a:t>
            </a:r>
            <a:r>
              <a:rPr lang="en-US" sz="2000" baseline="-25000"/>
              <a:t>1</a:t>
            </a:r>
            <a:r>
              <a:rPr lang="en-US" sz="2000"/>
              <a:t> = h</a:t>
            </a:r>
            <a:r>
              <a:rPr lang="en-US" sz="2000">
                <a:latin typeface="Symbol" charset="2"/>
              </a:rPr>
              <a:t>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27584" y="1124744"/>
            <a:ext cx="1747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70B"/>
                </a:solidFill>
              </a:rPr>
              <a:t>Red light </a:t>
            </a:r>
          </a:p>
          <a:p>
            <a:r>
              <a:rPr lang="en-US" dirty="0">
                <a:solidFill>
                  <a:srgbClr val="FF070B"/>
                </a:solidFill>
              </a:rPr>
              <a:t>is “inert”</a:t>
            </a:r>
          </a:p>
          <a:p>
            <a:r>
              <a:rPr lang="en-US" dirty="0">
                <a:solidFill>
                  <a:srgbClr val="FF070B"/>
                </a:solidFill>
              </a:rPr>
              <a:t>to kicking</a:t>
            </a:r>
          </a:p>
          <a:p>
            <a:r>
              <a:rPr lang="en-US" dirty="0">
                <a:solidFill>
                  <a:srgbClr val="FF070B"/>
                </a:solidFill>
              </a:rPr>
              <a:t>out electrons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543800" y="914400"/>
            <a:ext cx="1392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A17FF"/>
                </a:solidFill>
              </a:rPr>
              <a:t>Blue light</a:t>
            </a:r>
          </a:p>
          <a:p>
            <a:r>
              <a:rPr lang="en-US">
                <a:solidFill>
                  <a:srgbClr val="2A17FF"/>
                </a:solidFill>
              </a:rPr>
              <a:t>kicks out</a:t>
            </a:r>
          </a:p>
          <a:p>
            <a:r>
              <a:rPr lang="en-US">
                <a:solidFill>
                  <a:srgbClr val="2A17FF"/>
                </a:solidFill>
              </a:rPr>
              <a:t>electrons!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46525" y="6232525"/>
            <a:ext cx="474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/>
              <a:t>The slope of KE</a:t>
            </a:r>
            <a:r>
              <a:rPr lang="en-US" b="1" i="1" baseline="-25000"/>
              <a:t>Max</a:t>
            </a:r>
            <a:r>
              <a:rPr lang="en-US" b="1" i="1"/>
              <a:t> vs </a:t>
            </a:r>
            <a:r>
              <a:rPr lang="en-US" b="1" i="1">
                <a:latin typeface="Symbol" charset="2"/>
              </a:rPr>
              <a:t>n</a:t>
            </a:r>
            <a:r>
              <a:rPr lang="en-US" b="1" i="1"/>
              <a:t> is h!!!!!</a:t>
            </a:r>
          </a:p>
        </p:txBody>
      </p:sp>
    </p:spTree>
    <p:extLst>
      <p:ext uri="{BB962C8B-B14F-4D97-AF65-F5344CB8AC3E}">
        <p14:creationId xmlns:p14="http://schemas.microsoft.com/office/powerpoint/2010/main" val="25531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01-08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9" y="1412776"/>
            <a:ext cx="4638360" cy="50642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Early development of quantum mechanics                                  </a:t>
            </a:r>
            <a:endParaRPr lang="en-GB" dirty="0"/>
          </a:p>
        </p:txBody>
      </p:sp>
      <p:pic>
        <p:nvPicPr>
          <p:cNvPr id="5" name="Picture 2" descr="figure-01-19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289050"/>
            <a:ext cx="8535987" cy="5340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69269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Rydberg</a:t>
            </a:r>
            <a:r>
              <a:rPr lang="en-GB" b="1" dirty="0" smtClean="0"/>
              <a:t> equation explained the relation between spectral lines of hydrogen but lacked theoretical support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240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2189</TotalTime>
  <Words>635</Words>
  <Application>Microsoft Office PowerPoint</Application>
  <PresentationFormat>On-screen Show (4:3)</PresentationFormat>
  <Paragraphs>122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Pollution</dc:title>
  <dc:creator>user</dc:creator>
  <cp:lastModifiedBy>user</cp:lastModifiedBy>
  <cp:revision>381</cp:revision>
  <dcterms:created xsi:type="dcterms:W3CDTF">2016-01-11T13:59:51Z</dcterms:created>
  <dcterms:modified xsi:type="dcterms:W3CDTF">2019-08-18T10:57:28Z</dcterms:modified>
</cp:coreProperties>
</file>